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5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74700" y="1103852"/>
            <a:ext cx="3236595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20" dirty="0"/>
              <a:t>‹#›</a:t>
            </a:fld>
            <a:r>
              <a:rPr spc="290" dirty="0"/>
              <a:t> </a:t>
            </a:r>
            <a:r>
              <a:rPr spc="20" dirty="0"/>
              <a:t>Цифровой</a:t>
            </a:r>
            <a:r>
              <a:rPr spc="-15" dirty="0"/>
              <a:t> </a:t>
            </a:r>
            <a:r>
              <a:rPr spc="50" dirty="0"/>
              <a:t>помощник</a:t>
            </a:r>
            <a:r>
              <a:rPr spc="-10" dirty="0"/>
              <a:t> </a:t>
            </a:r>
            <a:r>
              <a:rPr spc="20" dirty="0"/>
              <a:t>родителя</a:t>
            </a:r>
            <a:r>
              <a:rPr spc="135" dirty="0"/>
              <a:t>  </a:t>
            </a:r>
            <a:r>
              <a:rPr spc="-10" dirty="0">
                <a:solidFill>
                  <a:srgbClr val="45B700"/>
                </a:solidFill>
              </a:rPr>
              <a:t>parent.edu.ru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20" dirty="0"/>
              <a:t>‹#›</a:t>
            </a:fld>
            <a:r>
              <a:rPr spc="290" dirty="0"/>
              <a:t> </a:t>
            </a:r>
            <a:r>
              <a:rPr spc="20" dirty="0"/>
              <a:t>Цифровой</a:t>
            </a:r>
            <a:r>
              <a:rPr spc="-15" dirty="0"/>
              <a:t> </a:t>
            </a:r>
            <a:r>
              <a:rPr spc="50" dirty="0"/>
              <a:t>помощник</a:t>
            </a:r>
            <a:r>
              <a:rPr spc="-10" dirty="0"/>
              <a:t> </a:t>
            </a:r>
            <a:r>
              <a:rPr spc="20" dirty="0"/>
              <a:t>родителя</a:t>
            </a:r>
            <a:r>
              <a:rPr spc="135" dirty="0"/>
              <a:t>  </a:t>
            </a:r>
            <a:r>
              <a:rPr spc="-10" dirty="0">
                <a:solidFill>
                  <a:srgbClr val="45B700"/>
                </a:solidFill>
              </a:rPr>
              <a:t>parent.edu.ru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20" dirty="0"/>
              <a:t>‹#›</a:t>
            </a:fld>
            <a:r>
              <a:rPr spc="290" dirty="0"/>
              <a:t> </a:t>
            </a:r>
            <a:r>
              <a:rPr spc="20" dirty="0"/>
              <a:t>Цифровой</a:t>
            </a:r>
            <a:r>
              <a:rPr spc="-15" dirty="0"/>
              <a:t> </a:t>
            </a:r>
            <a:r>
              <a:rPr spc="50" dirty="0"/>
              <a:t>помощник</a:t>
            </a:r>
            <a:r>
              <a:rPr spc="-10" dirty="0"/>
              <a:t> </a:t>
            </a:r>
            <a:r>
              <a:rPr spc="20" dirty="0"/>
              <a:t>родителя</a:t>
            </a:r>
            <a:r>
              <a:rPr spc="135" dirty="0"/>
              <a:t>  </a:t>
            </a:r>
            <a:r>
              <a:rPr spc="-10" dirty="0">
                <a:solidFill>
                  <a:srgbClr val="45B700"/>
                </a:solidFill>
              </a:rPr>
              <a:t>parent.edu.ru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20" dirty="0"/>
              <a:t>‹#›</a:t>
            </a:fld>
            <a:r>
              <a:rPr spc="290" dirty="0"/>
              <a:t> </a:t>
            </a:r>
            <a:r>
              <a:rPr spc="20" dirty="0"/>
              <a:t>Цифровой</a:t>
            </a:r>
            <a:r>
              <a:rPr spc="-15" dirty="0"/>
              <a:t> </a:t>
            </a:r>
            <a:r>
              <a:rPr spc="50" dirty="0"/>
              <a:t>помощник</a:t>
            </a:r>
            <a:r>
              <a:rPr spc="-10" dirty="0"/>
              <a:t> </a:t>
            </a:r>
            <a:r>
              <a:rPr spc="20" dirty="0"/>
              <a:t>родителя</a:t>
            </a:r>
            <a:r>
              <a:rPr spc="135" dirty="0"/>
              <a:t>  </a:t>
            </a:r>
            <a:r>
              <a:rPr spc="-10" dirty="0">
                <a:solidFill>
                  <a:srgbClr val="45B700"/>
                </a:solidFill>
              </a:rPr>
              <a:t>parent.edu.ru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20" dirty="0"/>
              <a:t>‹#›</a:t>
            </a:fld>
            <a:r>
              <a:rPr spc="290" dirty="0"/>
              <a:t> </a:t>
            </a:r>
            <a:r>
              <a:rPr spc="20" dirty="0"/>
              <a:t>Цифровой</a:t>
            </a:r>
            <a:r>
              <a:rPr spc="-15" dirty="0"/>
              <a:t> </a:t>
            </a:r>
            <a:r>
              <a:rPr spc="50" dirty="0"/>
              <a:t>помощник</a:t>
            </a:r>
            <a:r>
              <a:rPr spc="-10" dirty="0"/>
              <a:t> </a:t>
            </a:r>
            <a:r>
              <a:rPr spc="20" dirty="0"/>
              <a:t>родителя</a:t>
            </a:r>
            <a:r>
              <a:rPr spc="135" dirty="0"/>
              <a:t>  </a:t>
            </a:r>
            <a:r>
              <a:rPr spc="-10" dirty="0">
                <a:solidFill>
                  <a:srgbClr val="45B700"/>
                </a:solidFill>
              </a:rPr>
              <a:t>parent.edu.ru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0544" y="237765"/>
            <a:ext cx="8242911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5144" y="4636172"/>
            <a:ext cx="313499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20" dirty="0"/>
              <a:t>‹#›</a:t>
            </a:fld>
            <a:r>
              <a:rPr spc="290" dirty="0"/>
              <a:t> </a:t>
            </a:r>
            <a:r>
              <a:rPr spc="20" dirty="0"/>
              <a:t>Цифровой</a:t>
            </a:r>
            <a:r>
              <a:rPr spc="-15" dirty="0"/>
              <a:t> </a:t>
            </a:r>
            <a:r>
              <a:rPr spc="50" dirty="0"/>
              <a:t>помощник</a:t>
            </a:r>
            <a:r>
              <a:rPr spc="-10" dirty="0"/>
              <a:t> </a:t>
            </a:r>
            <a:r>
              <a:rPr spc="20" dirty="0"/>
              <a:t>родителя</a:t>
            </a:r>
            <a:r>
              <a:rPr spc="135" dirty="0"/>
              <a:t>  </a:t>
            </a:r>
            <a:r>
              <a:rPr spc="-10" dirty="0">
                <a:solidFill>
                  <a:srgbClr val="45B700"/>
                </a:solidFill>
              </a:rPr>
              <a:t>parent.edu.ru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ZRQHPQpWySU3Ew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.pushkina@ficto.ru" TargetMode="Externa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174" y="4019550"/>
            <a:ext cx="2694940" cy="1058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solidFill>
                  <a:srgbClr val="595959"/>
                </a:solidFill>
                <a:latin typeface="Tahoma"/>
                <a:cs typeface="Tahoma"/>
              </a:rPr>
              <a:t>Ваш</a:t>
            </a:r>
            <a:r>
              <a:rPr sz="1800" spc="-11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595959"/>
                </a:solidFill>
                <a:latin typeface="Tahoma"/>
                <a:cs typeface="Tahoma"/>
              </a:rPr>
              <a:t>спутник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75" dirty="0">
                <a:solidFill>
                  <a:srgbClr val="595959"/>
                </a:solidFill>
                <a:latin typeface="Tahoma"/>
                <a:cs typeface="Tahoma"/>
              </a:rPr>
              <a:t>в</a:t>
            </a:r>
            <a:r>
              <a:rPr sz="1800" spc="-10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595959"/>
                </a:solidFill>
                <a:latin typeface="Tahoma"/>
                <a:cs typeface="Tahoma"/>
              </a:rPr>
              <a:t>образовании</a:t>
            </a:r>
            <a:r>
              <a:rPr sz="1800" spc="-10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595959"/>
                </a:solidFill>
                <a:latin typeface="Tahoma"/>
                <a:cs typeface="Tahoma"/>
              </a:rPr>
              <a:t>ребенка</a:t>
            </a:r>
            <a:endParaRPr sz="1800" dirty="0">
              <a:latin typeface="Tahoma"/>
              <a:cs typeface="Tahoma"/>
            </a:endParaRPr>
          </a:p>
          <a:p>
            <a:pPr marL="12700" marR="9525">
              <a:lnSpc>
                <a:spcPct val="100000"/>
              </a:lnSpc>
              <a:spcBef>
                <a:spcPts val="1415"/>
              </a:spcBef>
            </a:pPr>
            <a:r>
              <a:rPr sz="1000" spc="55" dirty="0">
                <a:solidFill>
                  <a:srgbClr val="888888"/>
                </a:solidFill>
                <a:latin typeface="Tahoma"/>
                <a:cs typeface="Tahoma"/>
              </a:rPr>
              <a:t>ФГАНУ</a:t>
            </a:r>
            <a:r>
              <a:rPr sz="1000" spc="2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000" spc="20" dirty="0">
                <a:solidFill>
                  <a:srgbClr val="888888"/>
                </a:solidFill>
                <a:latin typeface="Tahoma"/>
                <a:cs typeface="Tahoma"/>
              </a:rPr>
              <a:t>«Федеральный</a:t>
            </a:r>
            <a:r>
              <a:rPr sz="1000" spc="30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000" spc="45" dirty="0">
                <a:solidFill>
                  <a:srgbClr val="888888"/>
                </a:solidFill>
                <a:latin typeface="Tahoma"/>
                <a:cs typeface="Tahoma"/>
              </a:rPr>
              <a:t>институт</a:t>
            </a:r>
            <a:r>
              <a:rPr sz="1000" spc="2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888888"/>
                </a:solidFill>
                <a:latin typeface="Tahoma"/>
                <a:cs typeface="Tahoma"/>
              </a:rPr>
              <a:t>цифровой </a:t>
            </a:r>
            <a:r>
              <a:rPr sz="1000" spc="30" dirty="0">
                <a:solidFill>
                  <a:srgbClr val="888888"/>
                </a:solidFill>
                <a:latin typeface="Tahoma"/>
                <a:cs typeface="Tahoma"/>
              </a:rPr>
              <a:t>трансформации</a:t>
            </a:r>
            <a:r>
              <a:rPr sz="1000" spc="2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888888"/>
                </a:solidFill>
                <a:latin typeface="Tahoma"/>
                <a:cs typeface="Tahoma"/>
              </a:rPr>
              <a:t>в</a:t>
            </a:r>
            <a:r>
              <a:rPr sz="1000" spc="2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888888"/>
                </a:solidFill>
                <a:latin typeface="Tahoma"/>
                <a:cs typeface="Tahoma"/>
              </a:rPr>
              <a:t>сфере</a:t>
            </a:r>
            <a:r>
              <a:rPr sz="1000" spc="2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888888"/>
                </a:solidFill>
                <a:latin typeface="Tahoma"/>
                <a:cs typeface="Tahoma"/>
              </a:rPr>
              <a:t>образования»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5174" y="340204"/>
            <a:ext cx="331216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rgbClr val="060808"/>
                </a:solidFill>
              </a:rPr>
              <a:t>ЦИФРОВОЙ </a:t>
            </a:r>
            <a:r>
              <a:rPr sz="4000" spc="-50" dirty="0">
                <a:solidFill>
                  <a:srgbClr val="060808"/>
                </a:solidFill>
              </a:rPr>
              <a:t>ПОМОЩНИК </a:t>
            </a:r>
            <a:r>
              <a:rPr sz="4000" spc="-10" dirty="0">
                <a:solidFill>
                  <a:srgbClr val="45B700"/>
                </a:solidFill>
              </a:rPr>
              <a:t>РОДИТЕЛЯ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4568962" y="373224"/>
            <a:ext cx="4177029" cy="4410710"/>
            <a:chOff x="4568962" y="373224"/>
            <a:chExt cx="4177029" cy="44107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68962" y="606750"/>
              <a:ext cx="4176749" cy="41767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68962" y="373224"/>
              <a:ext cx="4177029" cy="4410710"/>
            </a:xfrm>
            <a:custGeom>
              <a:avLst/>
              <a:gdLst/>
              <a:ahLst/>
              <a:cxnLst/>
              <a:rect l="l" t="t" r="r" b="b"/>
              <a:pathLst>
                <a:path w="4177029" h="4410710">
                  <a:moveTo>
                    <a:pt x="4176899" y="4410299"/>
                  </a:moveTo>
                  <a:lnTo>
                    <a:pt x="0" y="4410299"/>
                  </a:lnTo>
                  <a:lnTo>
                    <a:pt x="0" y="0"/>
                  </a:lnTo>
                  <a:lnTo>
                    <a:pt x="4176899" y="0"/>
                  </a:lnTo>
                  <a:lnTo>
                    <a:pt x="4176899" y="4410299"/>
                  </a:lnTo>
                  <a:close/>
                </a:path>
              </a:pathLst>
            </a:custGeom>
            <a:solidFill>
              <a:srgbClr val="45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68962" y="606750"/>
              <a:ext cx="4176749" cy="41767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174" y="913272"/>
            <a:ext cx="24828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0" spc="105" dirty="0">
                <a:solidFill>
                  <a:srgbClr val="000000"/>
                </a:solidFill>
                <a:latin typeface="Tahoma"/>
                <a:cs typeface="Tahoma"/>
              </a:rPr>
              <a:t>Поиск</a:t>
            </a:r>
            <a:r>
              <a:rPr sz="1600" b="0" spc="-10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60" dirty="0">
                <a:solidFill>
                  <a:srgbClr val="000000"/>
                </a:solidFill>
                <a:latin typeface="Tahoma"/>
                <a:cs typeface="Tahoma"/>
              </a:rPr>
              <a:t>образовательных </a:t>
            </a:r>
            <a:r>
              <a:rPr sz="1600" b="0" spc="65" dirty="0">
                <a:solidFill>
                  <a:srgbClr val="000000"/>
                </a:solidFill>
                <a:latin typeface="Tahoma"/>
                <a:cs typeface="Tahoma"/>
              </a:rPr>
              <a:t>мероприятий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998" y="346535"/>
            <a:ext cx="1687830" cy="28321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69850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550"/>
              </a:spcBef>
            </a:pPr>
            <a:r>
              <a:rPr sz="900" spc="20" dirty="0">
                <a:latin typeface="Tahoma"/>
                <a:cs typeface="Tahoma"/>
              </a:rPr>
              <a:t>Сценарий</a:t>
            </a:r>
            <a:r>
              <a:rPr sz="900" spc="14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использования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855" y="1665409"/>
            <a:ext cx="3174365" cy="2198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4005">
              <a:lnSpc>
                <a:spcPct val="114999"/>
              </a:lnSpc>
              <a:spcBef>
                <a:spcPts val="100"/>
              </a:spcBef>
            </a:pPr>
            <a:r>
              <a:rPr sz="1000" spc="65" dirty="0">
                <a:latin typeface="Tahoma"/>
                <a:cs typeface="Tahoma"/>
              </a:rPr>
              <a:t>Поиск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и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фильтрация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50" dirty="0">
                <a:latin typeface="Tahoma"/>
                <a:cs typeface="Tahoma"/>
              </a:rPr>
              <a:t>конкурсов,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олимпиад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и </a:t>
            </a:r>
            <a:r>
              <a:rPr sz="1000" spc="30" dirty="0">
                <a:latin typeface="Tahoma"/>
                <a:cs typeface="Tahoma"/>
              </a:rPr>
              <a:t>других</a:t>
            </a:r>
            <a:r>
              <a:rPr sz="1000" spc="55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мероприятий</a:t>
            </a:r>
            <a:r>
              <a:rPr sz="1000" spc="60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по</a:t>
            </a:r>
            <a:r>
              <a:rPr sz="1000" spc="55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заданным</a:t>
            </a:r>
            <a:r>
              <a:rPr sz="1000" spc="60" dirty="0">
                <a:latin typeface="Tahoma"/>
                <a:cs typeface="Tahoma"/>
              </a:rPr>
              <a:t> </a:t>
            </a:r>
            <a:r>
              <a:rPr sz="1000" spc="40" dirty="0">
                <a:latin typeface="Tahoma"/>
                <a:cs typeface="Tahoma"/>
              </a:rPr>
              <a:t>критериям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spcBef>
                <a:spcPts val="1105"/>
              </a:spcBef>
            </a:pPr>
            <a:r>
              <a:rPr sz="1000" spc="30" dirty="0">
                <a:latin typeface="Tahoma"/>
                <a:cs typeface="Tahoma"/>
              </a:rPr>
              <a:t>Ознакомление</a:t>
            </a:r>
            <a:r>
              <a:rPr sz="1000" spc="50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55" dirty="0">
                <a:latin typeface="Tahoma"/>
                <a:cs typeface="Tahoma"/>
              </a:rPr>
              <a:t> </a:t>
            </a:r>
            <a:r>
              <a:rPr sz="1000" spc="50" dirty="0">
                <a:latin typeface="Tahoma"/>
                <a:cs typeface="Tahoma"/>
              </a:rPr>
              <a:t>описанием</a:t>
            </a:r>
            <a:r>
              <a:rPr sz="1000" spc="55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мероприятия,</a:t>
            </a:r>
            <a:r>
              <a:rPr sz="1000" spc="50" dirty="0">
                <a:latin typeface="Tahoma"/>
                <a:cs typeface="Tahoma"/>
              </a:rPr>
              <a:t> местом </a:t>
            </a:r>
            <a:r>
              <a:rPr sz="1000" spc="20" dirty="0">
                <a:latin typeface="Tahoma"/>
                <a:cs typeface="Tahoma"/>
              </a:rPr>
              <a:t>и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55" dirty="0">
                <a:latin typeface="Tahoma"/>
                <a:cs typeface="Tahoma"/>
              </a:rPr>
              <a:t>временем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его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проведения,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а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также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с </a:t>
            </a:r>
            <a:r>
              <a:rPr sz="1000" spc="30" dirty="0">
                <a:latin typeface="Tahoma"/>
                <a:cs typeface="Tahoma"/>
              </a:rPr>
              <a:t>дополнительной</a:t>
            </a:r>
            <a:r>
              <a:rPr sz="1000" spc="50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информацией</a:t>
            </a:r>
            <a:r>
              <a:rPr sz="1000" spc="55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от</a:t>
            </a:r>
            <a:r>
              <a:rPr sz="1000" spc="5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организатора</a:t>
            </a:r>
            <a:endParaRPr sz="1000">
              <a:latin typeface="Tahoma"/>
              <a:cs typeface="Tahoma"/>
            </a:endParaRPr>
          </a:p>
          <a:p>
            <a:pPr marL="12700" marR="85090">
              <a:lnSpc>
                <a:spcPct val="114999"/>
              </a:lnSpc>
              <a:spcBef>
                <a:spcPts val="1105"/>
              </a:spcBef>
            </a:pPr>
            <a:r>
              <a:rPr sz="1000" spc="50" dirty="0">
                <a:latin typeface="Tahoma"/>
                <a:cs typeface="Tahoma"/>
              </a:rPr>
              <a:t>Сохранение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мероприятий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в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55" dirty="0">
                <a:latin typeface="Tahoma"/>
                <a:cs typeface="Tahoma"/>
              </a:rPr>
              <a:t>списке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«Избранное» </a:t>
            </a:r>
            <a:r>
              <a:rPr sz="1000" dirty="0">
                <a:latin typeface="Tahoma"/>
                <a:cs typeface="Tahoma"/>
              </a:rPr>
              <a:t>для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50" dirty="0">
                <a:latin typeface="Tahoma"/>
                <a:cs typeface="Tahoma"/>
              </a:rPr>
              <a:t>быстрого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50" dirty="0">
                <a:latin typeface="Tahoma"/>
                <a:cs typeface="Tahoma"/>
              </a:rPr>
              <a:t>поиска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и</a:t>
            </a:r>
            <a:r>
              <a:rPr sz="1000" spc="-10" dirty="0">
                <a:latin typeface="Tahoma"/>
                <a:cs typeface="Tahoma"/>
              </a:rPr>
              <a:t> дальнейшего использования</a:t>
            </a:r>
            <a:endParaRPr sz="1000">
              <a:latin typeface="Tahoma"/>
              <a:cs typeface="Tahoma"/>
            </a:endParaRPr>
          </a:p>
          <a:p>
            <a:pPr marL="12700" marR="490220">
              <a:lnSpc>
                <a:spcPct val="114999"/>
              </a:lnSpc>
              <a:spcBef>
                <a:spcPts val="1095"/>
              </a:spcBef>
            </a:pPr>
            <a:r>
              <a:rPr sz="1000" spc="50" dirty="0">
                <a:latin typeface="Tahoma"/>
                <a:cs typeface="Tahoma"/>
              </a:rPr>
              <a:t>Возможность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поделиться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55" dirty="0">
                <a:latin typeface="Tahoma"/>
                <a:cs typeface="Tahoma"/>
              </a:rPr>
              <a:t>мероприятием</a:t>
            </a:r>
            <a:r>
              <a:rPr sz="1000" spc="25" dirty="0">
                <a:latin typeface="Tahoma"/>
                <a:cs typeface="Tahoma"/>
              </a:rPr>
              <a:t> с </a:t>
            </a:r>
            <a:r>
              <a:rPr sz="1000" spc="45" dirty="0">
                <a:latin typeface="Tahoma"/>
                <a:cs typeface="Tahoma"/>
              </a:rPr>
              <a:t>ребенком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83162" y="373224"/>
            <a:ext cx="5260975" cy="4410710"/>
            <a:chOff x="3883162" y="373224"/>
            <a:chExt cx="5260975" cy="4410710"/>
          </a:xfrm>
        </p:grpSpPr>
        <p:sp>
          <p:nvSpPr>
            <p:cNvPr id="6" name="object 6"/>
            <p:cNvSpPr/>
            <p:nvPr/>
          </p:nvSpPr>
          <p:spPr>
            <a:xfrm>
              <a:off x="3883162" y="373224"/>
              <a:ext cx="4787900" cy="4410710"/>
            </a:xfrm>
            <a:custGeom>
              <a:avLst/>
              <a:gdLst/>
              <a:ahLst/>
              <a:cxnLst/>
              <a:rect l="l" t="t" r="r" b="b"/>
              <a:pathLst>
                <a:path w="4787900" h="4410710">
                  <a:moveTo>
                    <a:pt x="4787399" y="4410299"/>
                  </a:moveTo>
                  <a:lnTo>
                    <a:pt x="0" y="4410299"/>
                  </a:lnTo>
                  <a:lnTo>
                    <a:pt x="0" y="0"/>
                  </a:lnTo>
                  <a:lnTo>
                    <a:pt x="4787399" y="0"/>
                  </a:lnTo>
                  <a:lnTo>
                    <a:pt x="4787399" y="4410299"/>
                  </a:lnTo>
                  <a:close/>
                </a:path>
              </a:pathLst>
            </a:custGeom>
            <a:solidFill>
              <a:srgbClr val="45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1935" y="623337"/>
              <a:ext cx="5172064" cy="397331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20" dirty="0"/>
              <a:t>10</a:t>
            </a:fld>
            <a:r>
              <a:rPr spc="290" dirty="0"/>
              <a:t> </a:t>
            </a:r>
            <a:r>
              <a:rPr spc="20" dirty="0"/>
              <a:t>Цифровой</a:t>
            </a:r>
            <a:r>
              <a:rPr spc="-15" dirty="0"/>
              <a:t> </a:t>
            </a:r>
            <a:r>
              <a:rPr spc="50" dirty="0"/>
              <a:t>помощник</a:t>
            </a:r>
            <a:r>
              <a:rPr spc="-10" dirty="0"/>
              <a:t> </a:t>
            </a:r>
            <a:r>
              <a:rPr spc="20" dirty="0"/>
              <a:t>родителя</a:t>
            </a:r>
            <a:r>
              <a:rPr spc="135" dirty="0"/>
              <a:t>  </a:t>
            </a:r>
            <a:r>
              <a:rPr spc="-10" dirty="0">
                <a:solidFill>
                  <a:srgbClr val="45B700"/>
                </a:solidFill>
              </a:rPr>
              <a:t>parent.edu.ru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174" y="913272"/>
            <a:ext cx="32543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0" spc="85" dirty="0">
                <a:solidFill>
                  <a:srgbClr val="000000"/>
                </a:solidFill>
                <a:latin typeface="Tahoma"/>
                <a:cs typeface="Tahoma"/>
              </a:rPr>
              <a:t>Подбор</a:t>
            </a:r>
            <a:r>
              <a:rPr sz="1600" b="0" spc="-7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60" dirty="0">
                <a:solidFill>
                  <a:srgbClr val="000000"/>
                </a:solidFill>
                <a:latin typeface="Tahoma"/>
                <a:cs typeface="Tahoma"/>
              </a:rPr>
              <a:t>верифицированного </a:t>
            </a:r>
            <a:r>
              <a:rPr sz="1600" b="0" spc="70" dirty="0">
                <a:solidFill>
                  <a:srgbClr val="000000"/>
                </a:solidFill>
                <a:latin typeface="Tahoma"/>
                <a:cs typeface="Tahoma"/>
              </a:rPr>
              <a:t>образовательного</a:t>
            </a:r>
            <a:r>
              <a:rPr sz="1600" b="0" spc="-8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60" dirty="0">
                <a:solidFill>
                  <a:srgbClr val="000000"/>
                </a:solidFill>
                <a:latin typeface="Tahoma"/>
                <a:cs typeface="Tahoma"/>
              </a:rPr>
              <a:t>контента</a:t>
            </a:r>
            <a:r>
              <a:rPr sz="1600" b="0" spc="-7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55" dirty="0">
                <a:solidFill>
                  <a:srgbClr val="000000"/>
                </a:solidFill>
                <a:latin typeface="Tahoma"/>
                <a:cs typeface="Tahoma"/>
              </a:rPr>
              <a:t>для </a:t>
            </a:r>
            <a:r>
              <a:rPr sz="1600" b="0" spc="60" dirty="0">
                <a:solidFill>
                  <a:srgbClr val="000000"/>
                </a:solidFill>
                <a:latin typeface="Tahoma"/>
                <a:cs typeface="Tahoma"/>
              </a:rPr>
              <a:t>дополнительного</a:t>
            </a:r>
            <a:r>
              <a:rPr sz="1600" b="0" spc="-4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65" dirty="0">
                <a:solidFill>
                  <a:srgbClr val="000000"/>
                </a:solidFill>
                <a:latin typeface="Tahoma"/>
                <a:cs typeface="Tahoma"/>
              </a:rPr>
              <a:t>изучения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998" y="346535"/>
            <a:ext cx="1687830" cy="28321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69850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550"/>
              </a:spcBef>
            </a:pPr>
            <a:r>
              <a:rPr sz="900" spc="20" dirty="0">
                <a:latin typeface="Tahoma"/>
                <a:cs typeface="Tahoma"/>
              </a:rPr>
              <a:t>Сценарий</a:t>
            </a:r>
            <a:r>
              <a:rPr sz="900" spc="14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использования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855" y="1899065"/>
            <a:ext cx="3181350" cy="1533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3510">
              <a:lnSpc>
                <a:spcPct val="114999"/>
              </a:lnSpc>
              <a:spcBef>
                <a:spcPts val="100"/>
              </a:spcBef>
            </a:pPr>
            <a:r>
              <a:rPr sz="1000" spc="65" dirty="0">
                <a:latin typeface="Tahoma"/>
                <a:cs typeface="Tahoma"/>
              </a:rPr>
              <a:t>Поиск</a:t>
            </a:r>
            <a:r>
              <a:rPr sz="1000" spc="4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4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фильтрация</a:t>
            </a:r>
            <a:r>
              <a:rPr sz="1000" spc="4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контента</a:t>
            </a:r>
            <a:r>
              <a:rPr sz="1000" spc="4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по</a:t>
            </a:r>
            <a:r>
              <a:rPr sz="1000" spc="4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заданным </a:t>
            </a:r>
            <a:r>
              <a:rPr sz="1000" spc="30" dirty="0">
                <a:latin typeface="Tahoma"/>
                <a:cs typeface="Tahoma"/>
              </a:rPr>
              <a:t>критериям,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типу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материала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и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ключевым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40" dirty="0">
                <a:latin typeface="Tahoma"/>
                <a:cs typeface="Tahoma"/>
              </a:rPr>
              <a:t>словам</a:t>
            </a:r>
            <a:endParaRPr sz="1000">
              <a:latin typeface="Tahoma"/>
              <a:cs typeface="Tahoma"/>
            </a:endParaRPr>
          </a:p>
          <a:p>
            <a:pPr marL="12700" marR="245745">
              <a:lnSpc>
                <a:spcPct val="114999"/>
              </a:lnSpc>
              <a:spcBef>
                <a:spcPts val="1105"/>
              </a:spcBef>
            </a:pPr>
            <a:r>
              <a:rPr sz="1000" spc="30" dirty="0">
                <a:latin typeface="Tahoma"/>
                <a:cs typeface="Tahoma"/>
              </a:rPr>
              <a:t>Изучение</a:t>
            </a:r>
            <a:r>
              <a:rPr sz="1000" spc="120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электронных</a:t>
            </a:r>
            <a:r>
              <a:rPr sz="1000" spc="1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образовательных </a:t>
            </a:r>
            <a:r>
              <a:rPr sz="1000" spc="20" dirty="0">
                <a:latin typeface="Tahoma"/>
                <a:cs typeface="Tahoma"/>
              </a:rPr>
              <a:t>материалов,</a:t>
            </a:r>
            <a:r>
              <a:rPr sz="1000" spc="45" dirty="0">
                <a:latin typeface="Tahoma"/>
                <a:cs typeface="Tahoma"/>
              </a:rPr>
              <a:t> </a:t>
            </a:r>
            <a:r>
              <a:rPr sz="1000" spc="50" dirty="0">
                <a:latin typeface="Tahoma"/>
                <a:cs typeface="Tahoma"/>
              </a:rPr>
              <a:t>способствующих </a:t>
            </a:r>
            <a:r>
              <a:rPr sz="1000" spc="-10" dirty="0">
                <a:latin typeface="Tahoma"/>
                <a:cs typeface="Tahoma"/>
              </a:rPr>
              <a:t>расширению </a:t>
            </a:r>
            <a:r>
              <a:rPr sz="1000" spc="50" dirty="0">
                <a:latin typeface="Tahoma"/>
                <a:cs typeface="Tahoma"/>
              </a:rPr>
              <a:t>кругозора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и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50" dirty="0">
                <a:latin typeface="Tahoma"/>
                <a:cs typeface="Tahoma"/>
              </a:rPr>
              <a:t>поддержке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в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воспитании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ребенка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spcBef>
                <a:spcPts val="1105"/>
              </a:spcBef>
            </a:pPr>
            <a:r>
              <a:rPr sz="1000" spc="50" dirty="0">
                <a:latin typeface="Tahoma"/>
                <a:cs typeface="Tahoma"/>
              </a:rPr>
              <a:t>Сохранение</a:t>
            </a:r>
            <a:r>
              <a:rPr sz="1000" spc="20" dirty="0">
                <a:latin typeface="Tahoma"/>
                <a:cs typeface="Tahoma"/>
              </a:rPr>
              <a:t> материала в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55" dirty="0">
                <a:latin typeface="Tahoma"/>
                <a:cs typeface="Tahoma"/>
              </a:rPr>
              <a:t>списке</a:t>
            </a:r>
            <a:r>
              <a:rPr sz="1000" spc="20" dirty="0">
                <a:latin typeface="Tahoma"/>
                <a:cs typeface="Tahoma"/>
              </a:rPr>
              <a:t> «Избранное»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для </a:t>
            </a:r>
            <a:r>
              <a:rPr sz="1000" spc="50" dirty="0">
                <a:latin typeface="Tahoma"/>
                <a:cs typeface="Tahoma"/>
              </a:rPr>
              <a:t>быстрого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45" dirty="0">
                <a:latin typeface="Tahoma"/>
                <a:cs typeface="Tahoma"/>
              </a:rPr>
              <a:t>доступа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и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дальнейшего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использования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68962" y="373224"/>
            <a:ext cx="4177029" cy="4770755"/>
            <a:chOff x="4568962" y="373224"/>
            <a:chExt cx="4177029" cy="4770755"/>
          </a:xfrm>
        </p:grpSpPr>
        <p:sp>
          <p:nvSpPr>
            <p:cNvPr id="6" name="object 6"/>
            <p:cNvSpPr/>
            <p:nvPr/>
          </p:nvSpPr>
          <p:spPr>
            <a:xfrm>
              <a:off x="4568962" y="373224"/>
              <a:ext cx="4177029" cy="4410710"/>
            </a:xfrm>
            <a:custGeom>
              <a:avLst/>
              <a:gdLst/>
              <a:ahLst/>
              <a:cxnLst/>
              <a:rect l="l" t="t" r="r" b="b"/>
              <a:pathLst>
                <a:path w="4177029" h="4410710">
                  <a:moveTo>
                    <a:pt x="4176899" y="4410299"/>
                  </a:moveTo>
                  <a:lnTo>
                    <a:pt x="0" y="4410299"/>
                  </a:lnTo>
                  <a:lnTo>
                    <a:pt x="0" y="0"/>
                  </a:lnTo>
                  <a:lnTo>
                    <a:pt x="4176899" y="0"/>
                  </a:lnTo>
                  <a:lnTo>
                    <a:pt x="4176899" y="4410299"/>
                  </a:lnTo>
                  <a:close/>
                </a:path>
              </a:pathLst>
            </a:custGeom>
            <a:solidFill>
              <a:srgbClr val="45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3239" y="534350"/>
              <a:ext cx="3670327" cy="460914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20" dirty="0"/>
              <a:t>11</a:t>
            </a:fld>
            <a:r>
              <a:rPr spc="290" dirty="0"/>
              <a:t> </a:t>
            </a:r>
            <a:r>
              <a:rPr spc="20" dirty="0"/>
              <a:t>Цифровой</a:t>
            </a:r>
            <a:r>
              <a:rPr spc="-15" dirty="0"/>
              <a:t> </a:t>
            </a:r>
            <a:r>
              <a:rPr spc="50" dirty="0"/>
              <a:t>помощник</a:t>
            </a:r>
            <a:r>
              <a:rPr spc="-10" dirty="0"/>
              <a:t> </a:t>
            </a:r>
            <a:r>
              <a:rPr spc="20" dirty="0"/>
              <a:t>родителя</a:t>
            </a:r>
            <a:r>
              <a:rPr spc="135" dirty="0"/>
              <a:t>  </a:t>
            </a:r>
            <a:r>
              <a:rPr spc="-10" dirty="0">
                <a:solidFill>
                  <a:srgbClr val="45B700"/>
                </a:solidFill>
              </a:rPr>
              <a:t>parent.edu.ru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3024" y="328305"/>
            <a:ext cx="6697345" cy="4512310"/>
            <a:chOff x="383024" y="328305"/>
            <a:chExt cx="6697345" cy="4512310"/>
          </a:xfrm>
        </p:grpSpPr>
        <p:sp>
          <p:nvSpPr>
            <p:cNvPr id="3" name="object 3"/>
            <p:cNvSpPr/>
            <p:nvPr/>
          </p:nvSpPr>
          <p:spPr>
            <a:xfrm>
              <a:off x="383024" y="328305"/>
              <a:ext cx="4239260" cy="4512310"/>
            </a:xfrm>
            <a:custGeom>
              <a:avLst/>
              <a:gdLst/>
              <a:ahLst/>
              <a:cxnLst/>
              <a:rect l="l" t="t" r="r" b="b"/>
              <a:pathLst>
                <a:path w="4239260" h="4512310">
                  <a:moveTo>
                    <a:pt x="4238699" y="4512300"/>
                  </a:moveTo>
                  <a:lnTo>
                    <a:pt x="0" y="4512300"/>
                  </a:lnTo>
                  <a:lnTo>
                    <a:pt x="0" y="0"/>
                  </a:lnTo>
                  <a:lnTo>
                    <a:pt x="4238699" y="0"/>
                  </a:lnTo>
                  <a:lnTo>
                    <a:pt x="4238699" y="4512300"/>
                  </a:lnTo>
                  <a:close/>
                </a:path>
              </a:pathLst>
            </a:custGeom>
            <a:solidFill>
              <a:srgbClr val="45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41127" y="1322577"/>
              <a:ext cx="4838700" cy="2689860"/>
            </a:xfrm>
            <a:custGeom>
              <a:avLst/>
              <a:gdLst/>
              <a:ahLst/>
              <a:cxnLst/>
              <a:rect l="l" t="t" r="r" b="b"/>
              <a:pathLst>
                <a:path w="4838700" h="2689860">
                  <a:moveTo>
                    <a:pt x="4838700" y="2689800"/>
                  </a:moveTo>
                  <a:lnTo>
                    <a:pt x="0" y="2689800"/>
                  </a:lnTo>
                  <a:lnTo>
                    <a:pt x="0" y="0"/>
                  </a:lnTo>
                  <a:lnTo>
                    <a:pt x="4838700" y="0"/>
                  </a:lnTo>
                  <a:lnTo>
                    <a:pt x="4838700" y="2689800"/>
                  </a:lnTo>
                  <a:close/>
                </a:path>
              </a:pathLst>
            </a:custGeom>
            <a:solidFill>
              <a:srgbClr val="D1F4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2650" y="1210866"/>
              <a:ext cx="4838702" cy="272176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50544" y="237765"/>
            <a:ext cx="222631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3400" b="1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b="1" spc="-10" dirty="0">
                <a:solidFill>
                  <a:srgbClr val="FFFFFF"/>
                </a:solidFill>
                <a:latin typeface="Tahoma"/>
                <a:cs typeface="Tahoma"/>
              </a:rPr>
              <a:t>сервисе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85452" y="1249077"/>
            <a:ext cx="1137920" cy="49910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900" spc="40" dirty="0">
                <a:solidFill>
                  <a:srgbClr val="595959"/>
                </a:solidFill>
                <a:latin typeface="Tahoma"/>
                <a:cs typeface="Tahoma"/>
              </a:rPr>
              <a:t>Возможности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spcBef>
                <a:spcPts val="5"/>
              </a:spcBef>
            </a:pPr>
            <a:r>
              <a:rPr sz="900" spc="10" dirty="0">
                <a:solidFill>
                  <a:srgbClr val="595959"/>
                </a:solidFill>
                <a:latin typeface="Tahoma"/>
                <a:cs typeface="Tahoma"/>
              </a:rPr>
              <a:t>не</a:t>
            </a:r>
            <a:r>
              <a:rPr sz="900" spc="3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595959"/>
                </a:solidFill>
                <a:latin typeface="Tahoma"/>
                <a:cs typeface="Tahoma"/>
              </a:rPr>
              <a:t>приходят</a:t>
            </a:r>
            <a:r>
              <a:rPr sz="900" spc="3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900" spc="50" dirty="0">
                <a:solidFill>
                  <a:srgbClr val="595959"/>
                </a:solidFill>
                <a:latin typeface="Tahoma"/>
                <a:cs typeface="Tahoma"/>
              </a:rPr>
              <a:t>сами</a:t>
            </a:r>
            <a:r>
              <a:rPr sz="900" spc="3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900" spc="-180" dirty="0">
                <a:solidFill>
                  <a:srgbClr val="595959"/>
                </a:solidFill>
                <a:latin typeface="Tahoma"/>
                <a:cs typeface="Tahoma"/>
              </a:rPr>
              <a:t>—</a:t>
            </a:r>
            <a:r>
              <a:rPr sz="900" spc="20" dirty="0">
                <a:solidFill>
                  <a:srgbClr val="595959"/>
                </a:solidFill>
                <a:latin typeface="Tahoma"/>
                <a:cs typeface="Tahoma"/>
              </a:rPr>
              <a:t> вы</a:t>
            </a:r>
            <a:r>
              <a:rPr sz="900" spc="3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595959"/>
                </a:solidFill>
                <a:latin typeface="Tahoma"/>
                <a:cs typeface="Tahoma"/>
              </a:rPr>
              <a:t>создаете</a:t>
            </a:r>
            <a:r>
              <a:rPr sz="900" spc="3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595959"/>
                </a:solidFill>
                <a:latin typeface="Tahoma"/>
                <a:cs typeface="Tahoma"/>
              </a:rPr>
              <a:t>их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28175" y="2132368"/>
            <a:ext cx="887730" cy="878840"/>
            <a:chOff x="4128175" y="2132368"/>
            <a:chExt cx="887730" cy="878840"/>
          </a:xfrm>
        </p:grpSpPr>
        <p:pic>
          <p:nvPicPr>
            <p:cNvPr id="9" name="object 9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5300" y="2302668"/>
              <a:ext cx="533399" cy="538162"/>
            </a:xfrm>
            <a:prstGeom prst="rect">
              <a:avLst/>
            </a:prstGeom>
          </p:spPr>
        </p:pic>
        <p:pic>
          <p:nvPicPr>
            <p:cNvPr id="10" name="object 10">
              <a:hlinkClick r:id="rId3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8175" y="2132368"/>
              <a:ext cx="887649" cy="87877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20" dirty="0"/>
              <a:t>12</a:t>
            </a:fld>
            <a:r>
              <a:rPr spc="290" dirty="0"/>
              <a:t> </a:t>
            </a:r>
            <a:r>
              <a:rPr spc="20" dirty="0"/>
              <a:t>Цифровой</a:t>
            </a:r>
            <a:r>
              <a:rPr spc="-15" dirty="0"/>
              <a:t> </a:t>
            </a:r>
            <a:r>
              <a:rPr spc="50" dirty="0"/>
              <a:t>помощник</a:t>
            </a:r>
            <a:r>
              <a:rPr spc="-10" dirty="0"/>
              <a:t> </a:t>
            </a:r>
            <a:r>
              <a:rPr spc="20" dirty="0"/>
              <a:t>родителя</a:t>
            </a:r>
            <a:r>
              <a:rPr spc="135" dirty="0"/>
              <a:t>  </a:t>
            </a:r>
            <a:r>
              <a:rPr spc="-10" dirty="0">
                <a:solidFill>
                  <a:srgbClr val="45B700"/>
                </a:solidFill>
              </a:rPr>
              <a:t>parent.edu.ru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544" y="237765"/>
            <a:ext cx="461010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5" dirty="0">
                <a:solidFill>
                  <a:srgbClr val="212121"/>
                </a:solidFill>
              </a:rPr>
              <a:t>Планы</a:t>
            </a:r>
            <a:r>
              <a:rPr spc="-110" dirty="0">
                <a:solidFill>
                  <a:srgbClr val="212121"/>
                </a:solidFill>
              </a:rPr>
              <a:t> </a:t>
            </a:r>
            <a:r>
              <a:rPr spc="-135" dirty="0">
                <a:solidFill>
                  <a:srgbClr val="000000"/>
                </a:solidFill>
              </a:rPr>
              <a:t>по</a:t>
            </a:r>
            <a:r>
              <a:rPr spc="-105" dirty="0">
                <a:solidFill>
                  <a:srgbClr val="000000"/>
                </a:solidFill>
              </a:rPr>
              <a:t> </a:t>
            </a:r>
            <a:r>
              <a:rPr spc="-140" dirty="0">
                <a:solidFill>
                  <a:srgbClr val="000000"/>
                </a:solidFill>
              </a:rPr>
              <a:t>развитию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28850" y="274762"/>
            <a:ext cx="1171575" cy="508000"/>
          </a:xfrm>
          <a:prstGeom prst="rect">
            <a:avLst/>
          </a:prstGeom>
          <a:solidFill>
            <a:srgbClr val="45B700"/>
          </a:solidFill>
        </p:spPr>
        <p:txBody>
          <a:bodyPr vert="horz" wrap="square" lIns="0" tIns="0" rIns="0" bIns="0" rtlCol="0">
            <a:spAutoFit/>
          </a:bodyPr>
          <a:lstStyle/>
          <a:p>
            <a:pPr marL="26034">
              <a:lnSpc>
                <a:spcPts val="3890"/>
              </a:lnSpc>
            </a:pPr>
            <a:r>
              <a:rPr sz="3400" b="1" spc="-20" dirty="0">
                <a:solidFill>
                  <a:srgbClr val="FFFFFF"/>
                </a:solidFill>
                <a:latin typeface="Tahoma"/>
                <a:cs typeface="Tahoma"/>
              </a:rPr>
              <a:t>2024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4592" y="237765"/>
            <a:ext cx="2058670" cy="2597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20" dirty="0">
                <a:latin typeface="Tahoma"/>
                <a:cs typeface="Tahoma"/>
              </a:rPr>
              <a:t>году</a:t>
            </a:r>
            <a:endParaRPr sz="3400">
              <a:latin typeface="Tahoma"/>
              <a:cs typeface="Tahoma"/>
            </a:endParaRPr>
          </a:p>
          <a:p>
            <a:pPr marL="316230" marR="306070">
              <a:lnSpc>
                <a:spcPct val="114999"/>
              </a:lnSpc>
              <a:spcBef>
                <a:spcPts val="2935"/>
              </a:spcBef>
            </a:pPr>
            <a:r>
              <a:rPr sz="1200" spc="50" dirty="0">
                <a:latin typeface="Tahoma"/>
                <a:cs typeface="Tahoma"/>
              </a:rPr>
              <a:t>Добавление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новых </a:t>
            </a:r>
            <a:r>
              <a:rPr sz="1200" spc="45" dirty="0">
                <a:latin typeface="Tahoma"/>
                <a:cs typeface="Tahoma"/>
              </a:rPr>
              <a:t>материалов</a:t>
            </a:r>
            <a:endParaRPr sz="1200">
              <a:latin typeface="Tahoma"/>
              <a:cs typeface="Tahoma"/>
            </a:endParaRPr>
          </a:p>
          <a:p>
            <a:pPr marL="321310" marR="623570">
              <a:lnSpc>
                <a:spcPct val="114999"/>
              </a:lnSpc>
              <a:spcBef>
                <a:spcPts val="885"/>
              </a:spcBef>
            </a:pPr>
            <a:r>
              <a:rPr sz="1000" spc="-10" dirty="0">
                <a:solidFill>
                  <a:srgbClr val="595959"/>
                </a:solidFill>
                <a:latin typeface="Tahoma"/>
                <a:cs typeface="Tahoma"/>
              </a:rPr>
              <a:t>Региональные образовательные события</a:t>
            </a:r>
            <a:endParaRPr sz="1000">
              <a:latin typeface="Tahoma"/>
              <a:cs typeface="Tahoma"/>
            </a:endParaRPr>
          </a:p>
          <a:p>
            <a:pPr marL="321310" marR="608965">
              <a:lnSpc>
                <a:spcPct val="114999"/>
              </a:lnSpc>
              <a:spcBef>
                <a:spcPts val="760"/>
              </a:spcBef>
            </a:pPr>
            <a:r>
              <a:rPr sz="1000" spc="-10" dirty="0">
                <a:solidFill>
                  <a:srgbClr val="595959"/>
                </a:solidFill>
                <a:latin typeface="Tahoma"/>
                <a:cs typeface="Tahoma"/>
              </a:rPr>
              <a:t>Региональные информационные</a:t>
            </a:r>
            <a:endParaRPr sz="1000">
              <a:latin typeface="Tahoma"/>
              <a:cs typeface="Tahoma"/>
            </a:endParaRPr>
          </a:p>
          <a:p>
            <a:pPr marL="321310">
              <a:lnSpc>
                <a:spcPct val="100000"/>
              </a:lnSpc>
              <a:spcBef>
                <a:spcPts val="180"/>
              </a:spcBef>
            </a:pPr>
            <a:r>
              <a:rPr sz="1000" spc="30" dirty="0">
                <a:solidFill>
                  <a:srgbClr val="595959"/>
                </a:solidFill>
                <a:latin typeface="Tahoma"/>
                <a:cs typeface="Tahoma"/>
              </a:rPr>
              <a:t>и</a:t>
            </a:r>
            <a:r>
              <a:rPr sz="1000" spc="4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595959"/>
                </a:solidFill>
                <a:latin typeface="Tahoma"/>
                <a:cs typeface="Tahoma"/>
              </a:rPr>
              <a:t>методические</a:t>
            </a:r>
            <a:r>
              <a:rPr sz="1000" spc="4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595959"/>
                </a:solidFill>
                <a:latin typeface="Tahoma"/>
                <a:cs typeface="Tahoma"/>
              </a:rPr>
              <a:t>материалы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6143" y="1155504"/>
            <a:ext cx="4819015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200" spc="70" dirty="0">
                <a:latin typeface="Tahoma"/>
                <a:cs typeface="Tahoma"/>
              </a:rPr>
              <a:t>Фиксация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в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профиле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ребенка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истории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прохождения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программ </a:t>
            </a:r>
            <a:r>
              <a:rPr sz="1200" spc="45" dirty="0">
                <a:latin typeface="Tahoma"/>
                <a:cs typeface="Tahoma"/>
              </a:rPr>
              <a:t>дополнительного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образования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и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профессионального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обучения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6143" y="1818679"/>
            <a:ext cx="4348480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Назначение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прохождения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тестов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ребенку,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размещенных в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подсистеме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«Анкетирование»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6143" y="2481854"/>
            <a:ext cx="3580765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200" spc="70" dirty="0">
                <a:latin typeface="Tahoma"/>
                <a:cs typeface="Tahoma"/>
              </a:rPr>
              <a:t>Просмотр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результатов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прохождения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ребенком </a:t>
            </a:r>
            <a:r>
              <a:rPr sz="1200" spc="50" dirty="0">
                <a:latin typeface="Tahoma"/>
                <a:cs typeface="Tahoma"/>
              </a:rPr>
              <a:t>назначенных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тестов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6143" y="3145029"/>
            <a:ext cx="474281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200" spc="65" dirty="0">
                <a:latin typeface="Tahoma"/>
                <a:cs typeface="Tahoma"/>
              </a:rPr>
              <a:t>Создание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инструмента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навигации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родителей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по </a:t>
            </a:r>
            <a:r>
              <a:rPr sz="1200" spc="55" dirty="0">
                <a:latin typeface="Tahoma"/>
                <a:cs typeface="Tahoma"/>
              </a:rPr>
              <a:t>верифицированным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образовательным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сервисам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и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ресурсам,</a:t>
            </a:r>
            <a:r>
              <a:rPr sz="1200" spc="50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а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также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возможностям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решения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вопросов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в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области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развития </a:t>
            </a:r>
            <a:r>
              <a:rPr sz="1200" spc="55" dirty="0">
                <a:latin typeface="Tahoma"/>
                <a:cs typeface="Tahoma"/>
              </a:rPr>
              <a:t>навыков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талантов</a:t>
            </a:r>
            <a:r>
              <a:rPr sz="1200" spc="3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детей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23556" y="2933806"/>
            <a:ext cx="1809114" cy="55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000" spc="20" dirty="0">
                <a:solidFill>
                  <a:srgbClr val="595959"/>
                </a:solidFill>
                <a:latin typeface="Tahoma"/>
                <a:cs typeface="Tahoma"/>
              </a:rPr>
              <a:t>Материалы</a:t>
            </a:r>
            <a:r>
              <a:rPr sz="1000" spc="7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000" spc="20" dirty="0">
                <a:solidFill>
                  <a:srgbClr val="595959"/>
                </a:solidFill>
                <a:latin typeface="Tahoma"/>
                <a:cs typeface="Tahoma"/>
              </a:rPr>
              <a:t>по</a:t>
            </a:r>
            <a:r>
              <a:rPr sz="1000" spc="7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595959"/>
                </a:solidFill>
                <a:latin typeface="Tahoma"/>
                <a:cs typeface="Tahoma"/>
              </a:rPr>
              <a:t>дошкольному </a:t>
            </a:r>
            <a:r>
              <a:rPr sz="1000" spc="20" dirty="0">
                <a:solidFill>
                  <a:srgbClr val="595959"/>
                </a:solidFill>
                <a:latin typeface="Tahoma"/>
                <a:cs typeface="Tahoma"/>
              </a:rPr>
              <a:t>воспитанию</a:t>
            </a:r>
            <a:r>
              <a:rPr sz="1000" spc="4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000" spc="20" dirty="0">
                <a:solidFill>
                  <a:srgbClr val="595959"/>
                </a:solidFill>
                <a:latin typeface="Tahoma"/>
                <a:cs typeface="Tahoma"/>
              </a:rPr>
              <a:t>и</a:t>
            </a:r>
            <a:r>
              <a:rPr sz="1000" spc="5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595959"/>
                </a:solidFill>
                <a:latin typeface="Tahoma"/>
                <a:cs typeface="Tahoma"/>
              </a:rPr>
              <a:t>психологии детей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724" y="1165974"/>
            <a:ext cx="242549" cy="2425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1724" y="1816987"/>
            <a:ext cx="242549" cy="2425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1724" y="2482719"/>
            <a:ext cx="242549" cy="24254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1724" y="3186557"/>
            <a:ext cx="242549" cy="24254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0199" y="1165974"/>
            <a:ext cx="242549" cy="242549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20" dirty="0"/>
              <a:t>13</a:t>
            </a:fld>
            <a:r>
              <a:rPr spc="290" dirty="0"/>
              <a:t> </a:t>
            </a:r>
            <a:r>
              <a:rPr spc="20" dirty="0"/>
              <a:t>Цифровой</a:t>
            </a:r>
            <a:r>
              <a:rPr spc="-15" dirty="0"/>
              <a:t> </a:t>
            </a:r>
            <a:r>
              <a:rPr spc="50" dirty="0"/>
              <a:t>помощник</a:t>
            </a:r>
            <a:r>
              <a:rPr spc="-10" dirty="0"/>
              <a:t> </a:t>
            </a:r>
            <a:r>
              <a:rPr spc="20" dirty="0"/>
              <a:t>родителя</a:t>
            </a:r>
            <a:r>
              <a:rPr spc="135" dirty="0"/>
              <a:t>  </a:t>
            </a:r>
            <a:r>
              <a:rPr spc="-10" dirty="0">
                <a:solidFill>
                  <a:srgbClr val="45B700"/>
                </a:solidFill>
              </a:rPr>
              <a:t>parent.edu.ru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9500" y="73526"/>
            <a:ext cx="4404995" cy="4996815"/>
          </a:xfrm>
          <a:custGeom>
            <a:avLst/>
            <a:gdLst/>
            <a:ahLst/>
            <a:cxnLst/>
            <a:rect l="l" t="t" r="r" b="b"/>
            <a:pathLst>
              <a:path w="4404995" h="4996815">
                <a:moveTo>
                  <a:pt x="0" y="4996473"/>
                </a:moveTo>
                <a:lnTo>
                  <a:pt x="16" y="17936"/>
                </a:lnTo>
                <a:lnTo>
                  <a:pt x="4404936" y="0"/>
                </a:lnTo>
                <a:lnTo>
                  <a:pt x="4404883" y="4978509"/>
                </a:lnTo>
                <a:lnTo>
                  <a:pt x="0" y="4996473"/>
                </a:lnTo>
                <a:close/>
              </a:path>
            </a:pathLst>
          </a:custGeom>
          <a:solidFill>
            <a:srgbClr val="45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0550" y="237765"/>
            <a:ext cx="3615054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30" dirty="0">
                <a:solidFill>
                  <a:srgbClr val="000000"/>
                </a:solidFill>
              </a:rPr>
              <a:t>Дополнительная </a:t>
            </a:r>
            <a:r>
              <a:rPr spc="-45" dirty="0">
                <a:solidFill>
                  <a:srgbClr val="000000"/>
                </a:solidFill>
              </a:rPr>
              <a:t>информация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64100" y="2311659"/>
            <a:ext cx="2568575" cy="65659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200" spc="10" dirty="0">
                <a:solidFill>
                  <a:srgbClr val="FFFFFF"/>
                </a:solidFill>
                <a:latin typeface="Tahoma"/>
                <a:cs typeface="Tahoma"/>
              </a:rPr>
              <a:t>«Цифровой</a:t>
            </a:r>
            <a:r>
              <a:rPr sz="1200" spc="70" dirty="0">
                <a:solidFill>
                  <a:srgbClr val="FFFFFF"/>
                </a:solidFill>
                <a:latin typeface="Tahoma"/>
                <a:cs typeface="Tahoma"/>
              </a:rPr>
              <a:t> помощник</a:t>
            </a:r>
            <a:r>
              <a:rPr sz="12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ahoma"/>
                <a:cs typeface="Tahoma"/>
              </a:rPr>
              <a:t>родителя»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</a:pPr>
            <a:r>
              <a:rPr sz="1200" spc="-225" dirty="0">
                <a:solidFill>
                  <a:srgbClr val="FFFFFF"/>
                </a:solidFill>
                <a:latin typeface="Tahoma"/>
                <a:cs typeface="Tahoma"/>
              </a:rPr>
              <a:t>—</a:t>
            </a:r>
            <a:r>
              <a:rPr sz="12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Tahoma"/>
                <a:cs typeface="Tahoma"/>
              </a:rPr>
              <a:t>это</a:t>
            </a:r>
            <a:r>
              <a:rPr sz="12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Tahoma"/>
                <a:cs typeface="Tahoma"/>
              </a:rPr>
              <a:t>ваш</a:t>
            </a:r>
            <a:r>
              <a:rPr sz="12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FFFFFF"/>
                </a:solidFill>
                <a:latin typeface="Tahoma"/>
                <a:cs typeface="Tahoma"/>
              </a:rPr>
              <a:t>спутник</a:t>
            </a:r>
            <a:r>
              <a:rPr sz="12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Tahoma"/>
                <a:cs typeface="Tahoma"/>
              </a:rPr>
              <a:t>образовании </a:t>
            </a:r>
            <a:r>
              <a:rPr sz="1200" spc="50" dirty="0">
                <a:solidFill>
                  <a:srgbClr val="FFFFFF"/>
                </a:solidFill>
                <a:latin typeface="Tahoma"/>
                <a:cs typeface="Tahoma"/>
              </a:rPr>
              <a:t>ребенка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4100" y="787509"/>
            <a:ext cx="196850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0">
              <a:lnSpc>
                <a:spcPct val="114999"/>
              </a:lnSpc>
              <a:spcBef>
                <a:spcPts val="100"/>
              </a:spcBef>
            </a:pPr>
            <a:r>
              <a:rPr sz="1200" spc="20" dirty="0">
                <a:solidFill>
                  <a:srgbClr val="FFFFFF"/>
                </a:solidFill>
                <a:latin typeface="Tahoma"/>
                <a:cs typeface="Tahoma"/>
              </a:rPr>
              <a:t>«Основные</a:t>
            </a:r>
            <a:r>
              <a:rPr sz="1200" spc="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Tahoma"/>
                <a:cs typeface="Tahoma"/>
              </a:rPr>
              <a:t>возможности </a:t>
            </a:r>
            <a:r>
              <a:rPr sz="1200" spc="50" dirty="0">
                <a:solidFill>
                  <a:srgbClr val="FFFFFF"/>
                </a:solidFill>
                <a:latin typeface="Tahoma"/>
                <a:cs typeface="Tahoma"/>
              </a:rPr>
              <a:t>цифрового</a:t>
            </a:r>
            <a:r>
              <a:rPr sz="1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Tahoma"/>
                <a:cs typeface="Tahoma"/>
              </a:rPr>
              <a:t>помощника </a:t>
            </a:r>
            <a:r>
              <a:rPr sz="1200" spc="-10" dirty="0">
                <a:solidFill>
                  <a:srgbClr val="FFFFFF"/>
                </a:solidFill>
                <a:latin typeface="Tahoma"/>
                <a:cs typeface="Tahoma"/>
              </a:rPr>
              <a:t>родителя»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6792" y="451517"/>
            <a:ext cx="947419" cy="2832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985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550"/>
              </a:spcBef>
            </a:pPr>
            <a:r>
              <a:rPr sz="900" spc="-10" dirty="0">
                <a:latin typeface="Tahoma"/>
                <a:cs typeface="Tahoma"/>
              </a:rPr>
              <a:t>Видеоролик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6788" y="1944276"/>
            <a:ext cx="1370965" cy="2832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9850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550"/>
              </a:spcBef>
            </a:pPr>
            <a:r>
              <a:rPr sz="900" dirty="0">
                <a:latin typeface="Tahoma"/>
                <a:cs typeface="Tahoma"/>
              </a:rPr>
              <a:t>Плакат-</a:t>
            </a:r>
            <a:r>
              <a:rPr sz="900" spc="-10" dirty="0">
                <a:latin typeface="Tahoma"/>
                <a:cs typeface="Tahoma"/>
              </a:rPr>
              <a:t>инструкция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0550" y="3716331"/>
            <a:ext cx="2416810" cy="699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z="1600" spc="70" dirty="0">
                <a:solidFill>
                  <a:srgbClr val="060808"/>
                </a:solidFill>
                <a:latin typeface="Tahoma"/>
                <a:cs typeface="Tahoma"/>
              </a:rPr>
              <a:t>Екатерина</a:t>
            </a:r>
            <a:r>
              <a:rPr sz="1600" spc="-7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060808"/>
                </a:solidFill>
                <a:latin typeface="Tahoma"/>
                <a:cs typeface="Tahoma"/>
              </a:rPr>
              <a:t>Пушкина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000" spc="30" dirty="0">
                <a:solidFill>
                  <a:srgbClr val="060808"/>
                </a:solidFill>
                <a:latin typeface="Tahoma"/>
                <a:cs typeface="Tahoma"/>
              </a:rPr>
              <a:t>Методическая</a:t>
            </a:r>
            <a:r>
              <a:rPr sz="1000" spc="14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000" spc="40" dirty="0">
                <a:solidFill>
                  <a:srgbClr val="060808"/>
                </a:solidFill>
                <a:latin typeface="Tahoma"/>
                <a:cs typeface="Tahoma"/>
              </a:rPr>
              <a:t>поддержка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000" spc="30" dirty="0">
                <a:solidFill>
                  <a:srgbClr val="060808"/>
                </a:solidFill>
                <a:latin typeface="Tahoma"/>
                <a:cs typeface="Tahoma"/>
              </a:rPr>
              <a:t>цифровых</a:t>
            </a:r>
            <a:r>
              <a:rPr sz="1000" spc="6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60808"/>
                </a:solidFill>
                <a:latin typeface="Tahoma"/>
                <a:cs typeface="Tahoma"/>
              </a:rPr>
              <a:t>образовательных</a:t>
            </a:r>
            <a:r>
              <a:rPr sz="1000" spc="6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000" spc="45" dirty="0">
                <a:solidFill>
                  <a:srgbClr val="060808"/>
                </a:solidFill>
                <a:latin typeface="Tahoma"/>
                <a:cs typeface="Tahoma"/>
              </a:rPr>
              <a:t>сервисов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05802" y="420127"/>
            <a:ext cx="1238250" cy="4287520"/>
            <a:chOff x="7605802" y="420127"/>
            <a:chExt cx="1238250" cy="428752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5802" y="1944271"/>
              <a:ext cx="1237820" cy="12387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5802" y="420127"/>
              <a:ext cx="1237824" cy="12387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605802" y="3468384"/>
              <a:ext cx="1238250" cy="1238885"/>
            </a:xfrm>
            <a:custGeom>
              <a:avLst/>
              <a:gdLst/>
              <a:ahLst/>
              <a:cxnLst/>
              <a:rect l="l" t="t" r="r" b="b"/>
              <a:pathLst>
                <a:path w="1238250" h="1238885">
                  <a:moveTo>
                    <a:pt x="9" y="9"/>
                  </a:moveTo>
                  <a:lnTo>
                    <a:pt x="1237809" y="9"/>
                  </a:lnTo>
                  <a:lnTo>
                    <a:pt x="1237809" y="1238709"/>
                  </a:lnTo>
                  <a:lnTo>
                    <a:pt x="9" y="123870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86455" y="3549470"/>
              <a:ext cx="1076550" cy="107652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52524" y="4630050"/>
            <a:ext cx="12592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45B700"/>
                </a:solidFill>
                <a:latin typeface="Tahoma"/>
                <a:cs typeface="Tahoma"/>
                <a:hlinkClick r:id="rId5"/>
              </a:rPr>
              <a:t>e.pushkina@ficto.ru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64100" y="3835772"/>
            <a:ext cx="258381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200" spc="60" dirty="0">
                <a:solidFill>
                  <a:srgbClr val="FFFFFF"/>
                </a:solidFill>
                <a:latin typeface="Tahoma"/>
                <a:cs typeface="Tahoma"/>
              </a:rPr>
              <a:t>Новые</a:t>
            </a:r>
            <a:r>
              <a:rPr sz="12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Tahoma"/>
                <a:cs typeface="Tahoma"/>
              </a:rPr>
              <a:t>федеральные</a:t>
            </a:r>
            <a:r>
              <a:rPr sz="12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FFFFFF"/>
                </a:solidFill>
                <a:latin typeface="Tahoma"/>
                <a:cs typeface="Tahoma"/>
              </a:rPr>
              <a:t>сервисы</a:t>
            </a:r>
            <a:r>
              <a:rPr sz="12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Tahoma"/>
                <a:cs typeface="Tahoma"/>
              </a:rPr>
              <a:t>для </a:t>
            </a:r>
            <a:r>
              <a:rPr sz="1200" spc="50" dirty="0">
                <a:solidFill>
                  <a:srgbClr val="FFFFFF"/>
                </a:solidFill>
                <a:latin typeface="Tahoma"/>
                <a:cs typeface="Tahoma"/>
              </a:rPr>
              <a:t>учеников,</a:t>
            </a:r>
            <a:r>
              <a:rPr sz="12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Tahoma"/>
                <a:cs typeface="Tahoma"/>
              </a:rPr>
              <a:t>учителей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200" spc="5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Tahoma"/>
                <a:cs typeface="Tahoma"/>
              </a:rPr>
              <a:t>родителей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76786" y="3468387"/>
            <a:ext cx="1550670" cy="2832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9850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550"/>
              </a:spcBef>
            </a:pPr>
            <a:r>
              <a:rPr sz="900" spc="10" dirty="0">
                <a:latin typeface="Tahoma"/>
                <a:cs typeface="Tahoma"/>
              </a:rPr>
              <a:t>Цифровые</a:t>
            </a:r>
            <a:r>
              <a:rPr sz="900" spc="16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помощники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174" y="340204"/>
            <a:ext cx="392557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rgbClr val="000000"/>
                </a:solidFill>
              </a:rPr>
              <a:t>СПАСИБО</a:t>
            </a:r>
            <a:endParaRPr sz="4000"/>
          </a:p>
          <a:p>
            <a:pPr marL="12700">
              <a:lnSpc>
                <a:spcPct val="100000"/>
              </a:lnSpc>
            </a:pPr>
            <a:r>
              <a:rPr sz="4000" spc="170" dirty="0">
                <a:solidFill>
                  <a:srgbClr val="000000"/>
                </a:solidFill>
              </a:rPr>
              <a:t>ЗА</a:t>
            </a:r>
            <a:r>
              <a:rPr sz="4000" spc="-17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ВНИМАНИЕ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35174" y="4460920"/>
            <a:ext cx="26898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55" dirty="0">
                <a:solidFill>
                  <a:srgbClr val="888888"/>
                </a:solidFill>
                <a:latin typeface="Tahoma"/>
                <a:cs typeface="Tahoma"/>
              </a:rPr>
              <a:t>ФГАНУ</a:t>
            </a:r>
            <a:r>
              <a:rPr sz="1000" spc="2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000" spc="20" dirty="0">
                <a:solidFill>
                  <a:srgbClr val="888888"/>
                </a:solidFill>
                <a:latin typeface="Tahoma"/>
                <a:cs typeface="Tahoma"/>
              </a:rPr>
              <a:t>«Федеральный</a:t>
            </a:r>
            <a:r>
              <a:rPr sz="1000" spc="30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000" spc="45" dirty="0">
                <a:solidFill>
                  <a:srgbClr val="888888"/>
                </a:solidFill>
                <a:latin typeface="Tahoma"/>
                <a:cs typeface="Tahoma"/>
              </a:rPr>
              <a:t>институт</a:t>
            </a:r>
            <a:r>
              <a:rPr sz="1000" spc="2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888888"/>
                </a:solidFill>
                <a:latin typeface="Tahoma"/>
                <a:cs typeface="Tahoma"/>
              </a:rPr>
              <a:t>цифровой </a:t>
            </a:r>
            <a:r>
              <a:rPr sz="1000" spc="30" dirty="0">
                <a:solidFill>
                  <a:srgbClr val="888888"/>
                </a:solidFill>
                <a:latin typeface="Tahoma"/>
                <a:cs typeface="Tahoma"/>
              </a:rPr>
              <a:t>трансформации</a:t>
            </a:r>
            <a:r>
              <a:rPr sz="1000" spc="2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888888"/>
                </a:solidFill>
                <a:latin typeface="Tahoma"/>
                <a:cs typeface="Tahoma"/>
              </a:rPr>
              <a:t>в</a:t>
            </a:r>
            <a:r>
              <a:rPr sz="1000" spc="2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888888"/>
                </a:solidFill>
                <a:latin typeface="Tahoma"/>
                <a:cs typeface="Tahoma"/>
              </a:rPr>
              <a:t>сфере</a:t>
            </a:r>
            <a:r>
              <a:rPr sz="1000" spc="2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888888"/>
                </a:solidFill>
                <a:latin typeface="Tahoma"/>
                <a:cs typeface="Tahoma"/>
              </a:rPr>
              <a:t>образования»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68962" y="373224"/>
            <a:ext cx="4177029" cy="4410710"/>
            <a:chOff x="4568962" y="373224"/>
            <a:chExt cx="4177029" cy="44107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68962" y="606750"/>
              <a:ext cx="4176749" cy="41767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68962" y="373224"/>
              <a:ext cx="4177029" cy="4410710"/>
            </a:xfrm>
            <a:custGeom>
              <a:avLst/>
              <a:gdLst/>
              <a:ahLst/>
              <a:cxnLst/>
              <a:rect l="l" t="t" r="r" b="b"/>
              <a:pathLst>
                <a:path w="4177029" h="4410710">
                  <a:moveTo>
                    <a:pt x="4176899" y="4410299"/>
                  </a:moveTo>
                  <a:lnTo>
                    <a:pt x="0" y="4410299"/>
                  </a:lnTo>
                  <a:lnTo>
                    <a:pt x="0" y="0"/>
                  </a:lnTo>
                  <a:lnTo>
                    <a:pt x="4176899" y="0"/>
                  </a:lnTo>
                  <a:lnTo>
                    <a:pt x="4176899" y="4410299"/>
                  </a:lnTo>
                  <a:close/>
                </a:path>
              </a:pathLst>
            </a:custGeom>
            <a:solidFill>
              <a:srgbClr val="45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68962" y="606750"/>
              <a:ext cx="4176749" cy="41767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372" y="1426794"/>
            <a:ext cx="2506345" cy="457200"/>
          </a:xfrm>
          <a:custGeom>
            <a:avLst/>
            <a:gdLst/>
            <a:ahLst/>
            <a:cxnLst/>
            <a:rect l="l" t="t" r="r" b="b"/>
            <a:pathLst>
              <a:path w="2506345" h="457200">
                <a:moveTo>
                  <a:pt x="2505900" y="0"/>
                </a:moveTo>
                <a:lnTo>
                  <a:pt x="0" y="0"/>
                </a:lnTo>
                <a:lnTo>
                  <a:pt x="0" y="291896"/>
                </a:lnTo>
                <a:lnTo>
                  <a:pt x="51777" y="291896"/>
                </a:lnTo>
                <a:lnTo>
                  <a:pt x="55689" y="456641"/>
                </a:lnTo>
                <a:lnTo>
                  <a:pt x="1552384" y="436549"/>
                </a:lnTo>
                <a:lnTo>
                  <a:pt x="1548955" y="291896"/>
                </a:lnTo>
                <a:lnTo>
                  <a:pt x="2505900" y="291896"/>
                </a:lnTo>
                <a:lnTo>
                  <a:pt x="2505900" y="0"/>
                </a:lnTo>
                <a:close/>
              </a:path>
            </a:pathLst>
          </a:custGeom>
          <a:solidFill>
            <a:srgbClr val="444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267" y="243353"/>
            <a:ext cx="7941309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00" dirty="0">
                <a:solidFill>
                  <a:srgbClr val="000000"/>
                </a:solidFill>
              </a:rPr>
              <a:t>Национальные</a:t>
            </a:r>
            <a:r>
              <a:rPr sz="2300" spc="-75" dirty="0">
                <a:solidFill>
                  <a:srgbClr val="000000"/>
                </a:solidFill>
              </a:rPr>
              <a:t> </a:t>
            </a:r>
            <a:r>
              <a:rPr sz="2300" spc="-95" dirty="0">
                <a:solidFill>
                  <a:srgbClr val="000000"/>
                </a:solidFill>
              </a:rPr>
              <a:t>цели</a:t>
            </a:r>
            <a:r>
              <a:rPr sz="2300" spc="-70" dirty="0">
                <a:solidFill>
                  <a:srgbClr val="000000"/>
                </a:solidFill>
              </a:rPr>
              <a:t> </a:t>
            </a:r>
            <a:r>
              <a:rPr sz="2300" spc="-55" dirty="0">
                <a:solidFill>
                  <a:srgbClr val="000000"/>
                </a:solidFill>
              </a:rPr>
              <a:t>развития</a:t>
            </a:r>
            <a:r>
              <a:rPr sz="2300" spc="-70" dirty="0">
                <a:solidFill>
                  <a:srgbClr val="000000"/>
                </a:solidFill>
              </a:rPr>
              <a:t> </a:t>
            </a:r>
            <a:r>
              <a:rPr sz="2300" spc="-30" dirty="0">
                <a:solidFill>
                  <a:srgbClr val="000000"/>
                </a:solidFill>
              </a:rPr>
              <a:t>Российской</a:t>
            </a:r>
            <a:r>
              <a:rPr sz="2300" spc="-70" dirty="0">
                <a:solidFill>
                  <a:srgbClr val="000000"/>
                </a:solidFill>
              </a:rPr>
              <a:t> </a:t>
            </a:r>
            <a:r>
              <a:rPr sz="2300" spc="-20" dirty="0">
                <a:solidFill>
                  <a:srgbClr val="000000"/>
                </a:solidFill>
              </a:rPr>
              <a:t>Федерации</a:t>
            </a:r>
            <a:endParaRPr sz="2300"/>
          </a:p>
        </p:txBody>
      </p:sp>
      <p:sp>
        <p:nvSpPr>
          <p:cNvPr id="4" name="object 4"/>
          <p:cNvSpPr txBox="1"/>
          <p:nvPr/>
        </p:nvSpPr>
        <p:spPr>
          <a:xfrm>
            <a:off x="1267820" y="706497"/>
            <a:ext cx="653669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0515" marR="5080" indent="-1568450">
              <a:lnSpc>
                <a:spcPct val="114999"/>
              </a:lnSpc>
              <a:spcBef>
                <a:spcPts val="100"/>
              </a:spcBef>
            </a:pPr>
            <a:r>
              <a:rPr sz="1000" spc="60" dirty="0">
                <a:latin typeface="Tahoma"/>
                <a:cs typeface="Tahoma"/>
              </a:rPr>
              <a:t>Указ</a:t>
            </a:r>
            <a:r>
              <a:rPr sz="1000" spc="65" dirty="0">
                <a:latin typeface="Tahoma"/>
                <a:cs typeface="Tahoma"/>
              </a:rPr>
              <a:t> </a:t>
            </a:r>
            <a:r>
              <a:rPr sz="1000" spc="50" dirty="0">
                <a:latin typeface="Tahoma"/>
                <a:cs typeface="Tahoma"/>
              </a:rPr>
              <a:t>Президента</a:t>
            </a:r>
            <a:r>
              <a:rPr sz="1000" spc="70" dirty="0">
                <a:latin typeface="Tahoma"/>
                <a:cs typeface="Tahoma"/>
              </a:rPr>
              <a:t> </a:t>
            </a:r>
            <a:r>
              <a:rPr sz="1000" spc="114" dirty="0">
                <a:latin typeface="Tahoma"/>
                <a:cs typeface="Tahoma"/>
              </a:rPr>
              <a:t>РФ</a:t>
            </a:r>
            <a:r>
              <a:rPr sz="1000" spc="65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от</a:t>
            </a:r>
            <a:r>
              <a:rPr sz="1000" spc="70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07.05.2024</a:t>
            </a:r>
            <a:r>
              <a:rPr sz="1000" spc="6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№</a:t>
            </a:r>
            <a:r>
              <a:rPr sz="1000" spc="70" dirty="0">
                <a:latin typeface="Tahoma"/>
                <a:cs typeface="Tahoma"/>
              </a:rPr>
              <a:t> </a:t>
            </a:r>
            <a:r>
              <a:rPr sz="1000" spc="60" dirty="0">
                <a:latin typeface="Tahoma"/>
                <a:cs typeface="Tahoma"/>
              </a:rPr>
              <a:t>309</a:t>
            </a:r>
            <a:r>
              <a:rPr sz="1000" spc="65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«О</a:t>
            </a:r>
            <a:r>
              <a:rPr sz="1000" spc="70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национальных</a:t>
            </a:r>
            <a:r>
              <a:rPr sz="1000" spc="65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целях</a:t>
            </a:r>
            <a:r>
              <a:rPr sz="1000" spc="70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развития</a:t>
            </a:r>
            <a:r>
              <a:rPr sz="1000" spc="65" dirty="0">
                <a:latin typeface="Tahoma"/>
                <a:cs typeface="Tahoma"/>
              </a:rPr>
              <a:t> Российской</a:t>
            </a:r>
            <a:r>
              <a:rPr sz="1000" spc="70" dirty="0">
                <a:latin typeface="Tahoma"/>
                <a:cs typeface="Tahoma"/>
              </a:rPr>
              <a:t> </a:t>
            </a:r>
            <a:r>
              <a:rPr sz="1000" spc="55" dirty="0">
                <a:latin typeface="Tahoma"/>
                <a:cs typeface="Tahoma"/>
              </a:rPr>
              <a:t>Федерации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на </a:t>
            </a:r>
            <a:r>
              <a:rPr sz="1000" spc="10" dirty="0">
                <a:latin typeface="Tahoma"/>
                <a:cs typeface="Tahoma"/>
              </a:rPr>
              <a:t>период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50" dirty="0">
                <a:latin typeface="Tahoma"/>
                <a:cs typeface="Tahoma"/>
              </a:rPr>
              <a:t>до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60" dirty="0">
                <a:latin typeface="Tahoma"/>
                <a:cs typeface="Tahoma"/>
              </a:rPr>
              <a:t>2030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года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на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50" dirty="0">
                <a:latin typeface="Tahoma"/>
                <a:cs typeface="Tahoma"/>
              </a:rPr>
              <a:t>перспективу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50" dirty="0">
                <a:latin typeface="Tahoma"/>
                <a:cs typeface="Tahoma"/>
              </a:rPr>
              <a:t>до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55" dirty="0">
                <a:latin typeface="Tahoma"/>
                <a:cs typeface="Tahoma"/>
              </a:rPr>
              <a:t>2036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года»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5200" y="1904016"/>
            <a:ext cx="2529840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800" spc="-145" dirty="0">
                <a:solidFill>
                  <a:srgbClr val="595959"/>
                </a:solidFill>
                <a:latin typeface="Tahoma"/>
                <a:cs typeface="Tahoma"/>
              </a:rPr>
              <a:t>—</a:t>
            </a:r>
            <a:r>
              <a:rPr sz="800" spc="1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595959"/>
                </a:solidFill>
                <a:latin typeface="Tahoma"/>
                <a:cs typeface="Tahoma"/>
              </a:rPr>
              <a:t>формирование</a:t>
            </a:r>
            <a:r>
              <a:rPr sz="800" spc="2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595959"/>
                </a:solidFill>
                <a:latin typeface="Tahoma"/>
                <a:cs typeface="Tahoma"/>
              </a:rPr>
              <a:t>системы</a:t>
            </a:r>
            <a:r>
              <a:rPr sz="800" spc="1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595959"/>
                </a:solidFill>
                <a:latin typeface="Tahoma"/>
                <a:cs typeface="Tahoma"/>
              </a:rPr>
              <a:t>выявления,</a:t>
            </a:r>
            <a:r>
              <a:rPr sz="800" spc="2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95959"/>
                </a:solidFill>
                <a:latin typeface="Tahoma"/>
                <a:cs typeface="Tahoma"/>
              </a:rPr>
              <a:t>поддержки</a:t>
            </a:r>
            <a:r>
              <a:rPr sz="800" spc="30" dirty="0">
                <a:solidFill>
                  <a:srgbClr val="595959"/>
                </a:solidFill>
                <a:latin typeface="Tahoma"/>
                <a:cs typeface="Tahoma"/>
              </a:rPr>
              <a:t> и</a:t>
            </a:r>
            <a:r>
              <a:rPr sz="800" spc="-2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595959"/>
                </a:solidFill>
                <a:latin typeface="Tahoma"/>
                <a:cs typeface="Tahoma"/>
              </a:rPr>
              <a:t>развития</a:t>
            </a:r>
            <a:r>
              <a:rPr sz="800" spc="-2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595959"/>
                </a:solidFill>
                <a:latin typeface="Tahoma"/>
                <a:cs typeface="Tahoma"/>
              </a:rPr>
              <a:t>способностей</a:t>
            </a:r>
            <a:r>
              <a:rPr sz="800" spc="-2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595959"/>
                </a:solidFill>
                <a:latin typeface="Tahoma"/>
                <a:cs typeface="Tahoma"/>
              </a:rPr>
              <a:t>и</a:t>
            </a:r>
            <a:r>
              <a:rPr sz="800" spc="-2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талантов</a:t>
            </a:r>
            <a:r>
              <a:rPr sz="800" spc="-2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595959"/>
                </a:solidFill>
                <a:latin typeface="Tahoma"/>
                <a:cs typeface="Tahoma"/>
              </a:rPr>
              <a:t>у</a:t>
            </a:r>
            <a:r>
              <a:rPr sz="800" spc="-20" dirty="0">
                <a:solidFill>
                  <a:srgbClr val="595959"/>
                </a:solidFill>
                <a:latin typeface="Tahoma"/>
                <a:cs typeface="Tahoma"/>
              </a:rPr>
              <a:t> детей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800" dirty="0">
                <a:solidFill>
                  <a:srgbClr val="595959"/>
                </a:solidFill>
                <a:latin typeface="Tahoma"/>
                <a:cs typeface="Tahoma"/>
              </a:rPr>
              <a:t>и</a:t>
            </a:r>
            <a:r>
              <a:rPr sz="800" spc="-1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95959"/>
                </a:solidFill>
                <a:latin typeface="Tahoma"/>
                <a:cs typeface="Tahoma"/>
              </a:rPr>
              <a:t>молодежи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5200" y="1441609"/>
            <a:ext cx="224218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000" spc="60" dirty="0">
                <a:solidFill>
                  <a:srgbClr val="FFFFFF"/>
                </a:solidFill>
                <a:latin typeface="Tahoma"/>
                <a:cs typeface="Tahoma"/>
              </a:rPr>
              <a:t>Возможности</a:t>
            </a:r>
            <a:r>
              <a:rPr sz="10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r>
              <a:rPr sz="1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Tahoma"/>
                <a:cs typeface="Tahoma"/>
              </a:rPr>
              <a:t>самореализации </a:t>
            </a:r>
            <a:r>
              <a:rPr sz="1000" spc="2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0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Tahoma"/>
                <a:cs typeface="Tahoma"/>
              </a:rPr>
              <a:t>развития</a:t>
            </a:r>
            <a:r>
              <a:rPr sz="10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талантов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06970" y="1399983"/>
            <a:ext cx="1970405" cy="309245"/>
          </a:xfrm>
          <a:custGeom>
            <a:avLst/>
            <a:gdLst/>
            <a:ahLst/>
            <a:cxnLst/>
            <a:rect l="l" t="t" r="r" b="b"/>
            <a:pathLst>
              <a:path w="1970404" h="309244">
                <a:moveTo>
                  <a:pt x="1967999" y="308999"/>
                </a:moveTo>
                <a:lnTo>
                  <a:pt x="0" y="291899"/>
                </a:lnTo>
                <a:lnTo>
                  <a:pt x="2399" y="0"/>
                </a:lnTo>
                <a:lnTo>
                  <a:pt x="1970399" y="17099"/>
                </a:lnTo>
                <a:lnTo>
                  <a:pt x="1967999" y="308999"/>
                </a:lnTo>
                <a:close/>
              </a:path>
            </a:pathLst>
          </a:custGeom>
          <a:solidFill>
            <a:srgbClr val="444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42887" y="1759417"/>
            <a:ext cx="2506980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7965" indent="-5715">
              <a:lnSpc>
                <a:spcPct val="114999"/>
              </a:lnSpc>
              <a:spcBef>
                <a:spcPts val="100"/>
              </a:spcBef>
              <a:buChar char="—"/>
              <a:tabLst>
                <a:tab pos="111760" algn="l"/>
              </a:tabLst>
            </a:pP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	обеспечение</a:t>
            </a:r>
            <a:r>
              <a:rPr sz="800" spc="11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информационной</a:t>
            </a:r>
            <a:r>
              <a:rPr sz="800" spc="11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95959"/>
                </a:solidFill>
                <a:latin typeface="Tahoma"/>
                <a:cs typeface="Tahoma"/>
              </a:rPr>
              <a:t>поддержки </a:t>
            </a: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участников</a:t>
            </a:r>
            <a:r>
              <a:rPr sz="800" spc="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образовательных</a:t>
            </a:r>
            <a:r>
              <a:rPr sz="800" spc="1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95959"/>
                </a:solidFill>
                <a:latin typeface="Tahoma"/>
                <a:cs typeface="Tahoma"/>
              </a:rPr>
              <a:t>отношений</a:t>
            </a:r>
            <a:endParaRPr sz="800">
              <a:latin typeface="Tahoma"/>
              <a:cs typeface="Tahoma"/>
            </a:endParaRPr>
          </a:p>
          <a:p>
            <a:pPr marL="12700" marR="5080" indent="-5715">
              <a:lnSpc>
                <a:spcPct val="114999"/>
              </a:lnSpc>
              <a:buChar char="—"/>
              <a:tabLst>
                <a:tab pos="111760" algn="l"/>
              </a:tabLst>
            </a:pP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	организация</a:t>
            </a:r>
            <a:r>
              <a:rPr sz="800" spc="8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процесса</a:t>
            </a:r>
            <a:r>
              <a:rPr sz="800" spc="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получения</a:t>
            </a:r>
            <a:r>
              <a:rPr sz="800" spc="8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95959"/>
                </a:solidFill>
                <a:latin typeface="Tahoma"/>
                <a:cs typeface="Tahoma"/>
              </a:rPr>
              <a:t>образования</a:t>
            </a:r>
            <a:r>
              <a:rPr sz="800" spc="5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и</a:t>
            </a:r>
            <a:r>
              <a:rPr sz="800" spc="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управления</a:t>
            </a:r>
            <a:r>
              <a:rPr sz="800" spc="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образовательной</a:t>
            </a:r>
            <a:r>
              <a:rPr sz="800" spc="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95959"/>
                </a:solidFill>
                <a:latin typeface="Tahoma"/>
                <a:cs typeface="Tahoma"/>
              </a:rPr>
              <a:t>деятельностью</a:t>
            </a:r>
            <a:endParaRPr sz="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42887" y="1464469"/>
            <a:ext cx="1704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20" dirty="0">
                <a:solidFill>
                  <a:srgbClr val="FFFFFF"/>
                </a:solidFill>
                <a:latin typeface="Tahoma"/>
                <a:cs typeface="Tahoma"/>
              </a:rPr>
              <a:t>Цифровая</a:t>
            </a:r>
            <a:r>
              <a:rPr sz="1000" spc="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Tahoma"/>
                <a:cs typeface="Tahoma"/>
              </a:rPr>
              <a:t>трансформация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375" y="2559324"/>
            <a:ext cx="2962275" cy="292100"/>
          </a:xfrm>
          <a:custGeom>
            <a:avLst/>
            <a:gdLst/>
            <a:ahLst/>
            <a:cxnLst/>
            <a:rect l="l" t="t" r="r" b="b"/>
            <a:pathLst>
              <a:path w="2962275" h="292100">
                <a:moveTo>
                  <a:pt x="2961899" y="291899"/>
                </a:moveTo>
                <a:lnTo>
                  <a:pt x="0" y="291899"/>
                </a:lnTo>
                <a:lnTo>
                  <a:pt x="0" y="0"/>
                </a:lnTo>
                <a:lnTo>
                  <a:pt x="2961899" y="0"/>
                </a:lnTo>
                <a:lnTo>
                  <a:pt x="2961899" y="291899"/>
                </a:lnTo>
                <a:close/>
              </a:path>
            </a:pathLst>
          </a:custGeom>
          <a:solidFill>
            <a:srgbClr val="64BB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5200" y="2892373"/>
            <a:ext cx="3074035" cy="11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7515" indent="-5715">
              <a:lnSpc>
                <a:spcPct val="114999"/>
              </a:lnSpc>
              <a:spcBef>
                <a:spcPts val="100"/>
              </a:spcBef>
              <a:buChar char="—"/>
              <a:tabLst>
                <a:tab pos="111760" algn="l"/>
              </a:tabLst>
            </a:pP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	обеспечение</a:t>
            </a:r>
            <a:r>
              <a:rPr sz="800" spc="5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глобальной</a:t>
            </a:r>
            <a:r>
              <a:rPr sz="800" spc="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95959"/>
                </a:solidFill>
                <a:latin typeface="Tahoma"/>
                <a:cs typeface="Tahoma"/>
              </a:rPr>
              <a:t>конкурентоспособности</a:t>
            </a:r>
            <a:r>
              <a:rPr sz="800" spc="5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595959"/>
                </a:solidFill>
                <a:latin typeface="Tahoma"/>
                <a:cs typeface="Tahoma"/>
              </a:rPr>
              <a:t>российского</a:t>
            </a:r>
            <a:r>
              <a:rPr sz="800" spc="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95959"/>
                </a:solidFill>
                <a:latin typeface="Tahoma"/>
                <a:cs typeface="Tahoma"/>
              </a:rPr>
              <a:t>образования</a:t>
            </a:r>
            <a:endParaRPr sz="800">
              <a:latin typeface="Tahoma"/>
              <a:cs typeface="Tahoma"/>
            </a:endParaRPr>
          </a:p>
          <a:p>
            <a:pPr marL="12700" marR="5080" indent="-5715">
              <a:lnSpc>
                <a:spcPct val="114999"/>
              </a:lnSpc>
              <a:buChar char="—"/>
              <a:tabLst>
                <a:tab pos="111760" algn="l"/>
              </a:tabLst>
            </a:pPr>
            <a:r>
              <a:rPr sz="800" spc="10" dirty="0">
                <a:solidFill>
                  <a:srgbClr val="595959"/>
                </a:solidFill>
                <a:latin typeface="Tahoma"/>
                <a:cs typeface="Tahoma"/>
              </a:rPr>
              <a:t>	вхождение</a:t>
            </a:r>
            <a:r>
              <a:rPr sz="800" spc="3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80" dirty="0">
                <a:solidFill>
                  <a:srgbClr val="595959"/>
                </a:solidFill>
                <a:latin typeface="Tahoma"/>
                <a:cs typeface="Tahoma"/>
              </a:rPr>
              <a:t>РФ</a:t>
            </a:r>
            <a:r>
              <a:rPr sz="800" spc="3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595959"/>
                </a:solidFill>
                <a:latin typeface="Tahoma"/>
                <a:cs typeface="Tahoma"/>
              </a:rPr>
              <a:t>в</a:t>
            </a:r>
            <a:r>
              <a:rPr sz="800" spc="4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595959"/>
                </a:solidFill>
                <a:latin typeface="Tahoma"/>
                <a:cs typeface="Tahoma"/>
              </a:rPr>
              <a:t>число</a:t>
            </a:r>
            <a:r>
              <a:rPr sz="800" spc="3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595959"/>
                </a:solidFill>
                <a:latin typeface="Tahoma"/>
                <a:cs typeface="Tahoma"/>
              </a:rPr>
              <a:t>10</a:t>
            </a:r>
            <a:r>
              <a:rPr sz="800" spc="4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595959"/>
                </a:solidFill>
                <a:latin typeface="Tahoma"/>
                <a:cs typeface="Tahoma"/>
              </a:rPr>
              <a:t>ведущих</a:t>
            </a:r>
            <a:r>
              <a:rPr sz="800" spc="3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595959"/>
                </a:solidFill>
                <a:latin typeface="Tahoma"/>
                <a:cs typeface="Tahoma"/>
              </a:rPr>
              <a:t>стран</a:t>
            </a:r>
            <a:r>
              <a:rPr sz="800" spc="4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595959"/>
                </a:solidFill>
                <a:latin typeface="Tahoma"/>
                <a:cs typeface="Tahoma"/>
              </a:rPr>
              <a:t>мира</a:t>
            </a:r>
            <a:r>
              <a:rPr sz="800" spc="3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595959"/>
                </a:solidFill>
                <a:latin typeface="Tahoma"/>
                <a:cs typeface="Tahoma"/>
              </a:rPr>
              <a:t>по</a:t>
            </a:r>
            <a:r>
              <a:rPr sz="800" spc="3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95959"/>
                </a:solidFill>
                <a:latin typeface="Tahoma"/>
                <a:cs typeface="Tahoma"/>
              </a:rPr>
              <a:t>качеству </a:t>
            </a:r>
            <a:r>
              <a:rPr sz="800" spc="10" dirty="0">
                <a:solidFill>
                  <a:srgbClr val="595959"/>
                </a:solidFill>
                <a:latin typeface="Tahoma"/>
                <a:cs typeface="Tahoma"/>
              </a:rPr>
              <a:t>общего</a:t>
            </a:r>
            <a:r>
              <a:rPr sz="800" spc="1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95959"/>
                </a:solidFill>
                <a:latin typeface="Tahoma"/>
                <a:cs typeface="Tahoma"/>
              </a:rPr>
              <a:t>образования</a:t>
            </a:r>
            <a:endParaRPr sz="800">
              <a:latin typeface="Tahoma"/>
              <a:cs typeface="Tahoma"/>
            </a:endParaRPr>
          </a:p>
          <a:p>
            <a:pPr marL="12700" marR="99695" indent="-5715">
              <a:lnSpc>
                <a:spcPct val="114999"/>
              </a:lnSpc>
              <a:buChar char="—"/>
              <a:tabLst>
                <a:tab pos="111760" algn="l"/>
              </a:tabLst>
            </a:pP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	воспитание</a:t>
            </a:r>
            <a:r>
              <a:rPr sz="800" spc="4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гармонично</a:t>
            </a:r>
            <a:r>
              <a:rPr sz="800" spc="4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развитой</a:t>
            </a:r>
            <a:r>
              <a:rPr sz="800" spc="4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и</a:t>
            </a:r>
            <a:r>
              <a:rPr sz="800" spc="4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95959"/>
                </a:solidFill>
                <a:latin typeface="Tahoma"/>
                <a:cs typeface="Tahoma"/>
              </a:rPr>
              <a:t>социально </a:t>
            </a: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ответственной</a:t>
            </a:r>
            <a:r>
              <a:rPr sz="800" spc="5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личности</a:t>
            </a:r>
            <a:r>
              <a:rPr sz="800" spc="5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на</a:t>
            </a:r>
            <a:r>
              <a:rPr sz="800" spc="5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основе</a:t>
            </a:r>
            <a:r>
              <a:rPr sz="800" spc="5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духовно-</a:t>
            </a:r>
            <a:r>
              <a:rPr sz="800" spc="-10" dirty="0">
                <a:solidFill>
                  <a:srgbClr val="595959"/>
                </a:solidFill>
                <a:latin typeface="Tahoma"/>
                <a:cs typeface="Tahoma"/>
              </a:rPr>
              <a:t>нравственных </a:t>
            </a:r>
            <a:r>
              <a:rPr sz="800" spc="30" dirty="0">
                <a:solidFill>
                  <a:srgbClr val="595959"/>
                </a:solidFill>
                <a:latin typeface="Tahoma"/>
                <a:cs typeface="Tahoma"/>
              </a:rPr>
              <a:t>ценностей</a:t>
            </a:r>
            <a:r>
              <a:rPr sz="800" spc="-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595959"/>
                </a:solidFill>
                <a:latin typeface="Tahoma"/>
                <a:cs typeface="Tahoma"/>
              </a:rPr>
              <a:t>народов</a:t>
            </a:r>
            <a:r>
              <a:rPr sz="800" spc="-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595959"/>
                </a:solidFill>
                <a:latin typeface="Tahoma"/>
                <a:cs typeface="Tahoma"/>
              </a:rPr>
              <a:t>РФ,</a:t>
            </a:r>
            <a:r>
              <a:rPr sz="800" spc="-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595959"/>
                </a:solidFill>
                <a:latin typeface="Tahoma"/>
                <a:cs typeface="Tahoma"/>
              </a:rPr>
              <a:t>исторических</a:t>
            </a:r>
            <a:r>
              <a:rPr sz="8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595959"/>
                </a:solidFill>
                <a:latin typeface="Tahoma"/>
                <a:cs typeface="Tahoma"/>
              </a:rPr>
              <a:t>и</a:t>
            </a:r>
            <a:r>
              <a:rPr sz="800" spc="-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95959"/>
                </a:solidFill>
                <a:latin typeface="Tahoma"/>
                <a:cs typeface="Tahoma"/>
              </a:rPr>
              <a:t>национально- </a:t>
            </a: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культурных</a:t>
            </a:r>
            <a:r>
              <a:rPr sz="800" spc="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95959"/>
                </a:solidFill>
                <a:latin typeface="Tahoma"/>
                <a:cs typeface="Tahoma"/>
              </a:rPr>
              <a:t>традиций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5200" y="2615245"/>
            <a:ext cx="26790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FFFFFF"/>
                </a:solidFill>
                <a:latin typeface="Tahoma"/>
                <a:cs typeface="Tahoma"/>
              </a:rPr>
              <a:t>Национальный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Tahoma"/>
                <a:cs typeface="Tahoma"/>
              </a:rPr>
              <a:t>проект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114" dirty="0">
                <a:solidFill>
                  <a:srgbClr val="FFFFFF"/>
                </a:solidFill>
                <a:latin typeface="Tahoma"/>
                <a:cs typeface="Tahoma"/>
              </a:rPr>
              <a:t>РФ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«Образование»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136750" y="1143812"/>
            <a:ext cx="1654175" cy="1580515"/>
            <a:chOff x="3136750" y="1143812"/>
            <a:chExt cx="1654175" cy="1580515"/>
          </a:xfrm>
        </p:grpSpPr>
        <p:sp>
          <p:nvSpPr>
            <p:cNvPr id="14" name="object 14"/>
            <p:cNvSpPr/>
            <p:nvPr/>
          </p:nvSpPr>
          <p:spPr>
            <a:xfrm>
              <a:off x="3260546" y="1153337"/>
              <a:ext cx="1259840" cy="417830"/>
            </a:xfrm>
            <a:custGeom>
              <a:avLst/>
              <a:gdLst/>
              <a:ahLst/>
              <a:cxnLst/>
              <a:rect l="l" t="t" r="r" b="b"/>
              <a:pathLst>
                <a:path w="1259839" h="417830">
                  <a:moveTo>
                    <a:pt x="1259415" y="0"/>
                  </a:moveTo>
                  <a:lnTo>
                    <a:pt x="1242902" y="57033"/>
                  </a:lnTo>
                  <a:lnTo>
                    <a:pt x="1195426" y="113121"/>
                  </a:lnTo>
                  <a:lnTo>
                    <a:pt x="1161045" y="140515"/>
                  </a:lnTo>
                  <a:lnTo>
                    <a:pt x="1120084" y="167318"/>
                  </a:lnTo>
                  <a:lnTo>
                    <a:pt x="1072931" y="193413"/>
                  </a:lnTo>
                  <a:lnTo>
                    <a:pt x="1019972" y="218680"/>
                  </a:lnTo>
                  <a:lnTo>
                    <a:pt x="961595" y="243002"/>
                  </a:lnTo>
                  <a:lnTo>
                    <a:pt x="898187" y="266260"/>
                  </a:lnTo>
                  <a:lnTo>
                    <a:pt x="830134" y="288337"/>
                  </a:lnTo>
                  <a:lnTo>
                    <a:pt x="786426" y="301196"/>
                  </a:lnTo>
                  <a:lnTo>
                    <a:pt x="741216" y="313543"/>
                  </a:lnTo>
                  <a:lnTo>
                    <a:pt x="694592" y="325350"/>
                  </a:lnTo>
                  <a:lnTo>
                    <a:pt x="646644" y="336591"/>
                  </a:lnTo>
                  <a:lnTo>
                    <a:pt x="597460" y="347239"/>
                  </a:lnTo>
                  <a:lnTo>
                    <a:pt x="547126" y="357266"/>
                  </a:lnTo>
                  <a:lnTo>
                    <a:pt x="495733" y="366646"/>
                  </a:lnTo>
                  <a:lnTo>
                    <a:pt x="443369" y="375352"/>
                  </a:lnTo>
                  <a:lnTo>
                    <a:pt x="390121" y="383357"/>
                  </a:lnTo>
                  <a:lnTo>
                    <a:pt x="341515" y="389940"/>
                  </a:lnTo>
                  <a:lnTo>
                    <a:pt x="292331" y="395913"/>
                  </a:lnTo>
                  <a:lnTo>
                    <a:pt x="242631" y="401257"/>
                  </a:lnTo>
                  <a:lnTo>
                    <a:pt x="192480" y="405952"/>
                  </a:lnTo>
                  <a:lnTo>
                    <a:pt x="141943" y="409979"/>
                  </a:lnTo>
                  <a:lnTo>
                    <a:pt x="78326" y="414043"/>
                  </a:lnTo>
                  <a:lnTo>
                    <a:pt x="14332" y="416993"/>
                  </a:lnTo>
                  <a:lnTo>
                    <a:pt x="0" y="417493"/>
                  </a:lnTo>
                </a:path>
              </a:pathLst>
            </a:custGeom>
            <a:ln w="19049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4582" y="1529844"/>
              <a:ext cx="106013" cy="8197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519962" y="1153337"/>
              <a:ext cx="224790" cy="380365"/>
            </a:xfrm>
            <a:custGeom>
              <a:avLst/>
              <a:gdLst/>
              <a:ahLst/>
              <a:cxnLst/>
              <a:rect l="l" t="t" r="r" b="b"/>
              <a:pathLst>
                <a:path w="224789" h="380365">
                  <a:moveTo>
                    <a:pt x="0" y="0"/>
                  </a:moveTo>
                  <a:lnTo>
                    <a:pt x="2919" y="48973"/>
                  </a:lnTo>
                  <a:lnTo>
                    <a:pt x="11345" y="97265"/>
                  </a:lnTo>
                  <a:lnTo>
                    <a:pt x="24775" y="144194"/>
                  </a:lnTo>
                  <a:lnTo>
                    <a:pt x="42711" y="189077"/>
                  </a:lnTo>
                  <a:lnTo>
                    <a:pt x="64650" y="231233"/>
                  </a:lnTo>
                  <a:lnTo>
                    <a:pt x="90093" y="269981"/>
                  </a:lnTo>
                  <a:lnTo>
                    <a:pt x="133732" y="320219"/>
                  </a:lnTo>
                  <a:lnTo>
                    <a:pt x="182439" y="358952"/>
                  </a:lnTo>
                  <a:lnTo>
                    <a:pt x="216884" y="377300"/>
                  </a:lnTo>
                  <a:lnTo>
                    <a:pt x="221279" y="379067"/>
                  </a:lnTo>
                  <a:lnTo>
                    <a:pt x="224217" y="380221"/>
                  </a:lnTo>
                </a:path>
              </a:pathLst>
            </a:custGeom>
            <a:ln w="19049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19057" y="1508435"/>
              <a:ext cx="62230" cy="42545"/>
            </a:xfrm>
            <a:custGeom>
              <a:avLst/>
              <a:gdLst/>
              <a:ahLst/>
              <a:cxnLst/>
              <a:rect l="l" t="t" r="r" b="b"/>
              <a:pathLst>
                <a:path w="62229" h="42544">
                  <a:moveTo>
                    <a:pt x="0" y="42056"/>
                  </a:moveTo>
                  <a:lnTo>
                    <a:pt x="25122" y="25123"/>
                  </a:lnTo>
                  <a:lnTo>
                    <a:pt x="8189" y="0"/>
                  </a:lnTo>
                  <a:lnTo>
                    <a:pt x="61869" y="32278"/>
                  </a:lnTo>
                  <a:lnTo>
                    <a:pt x="0" y="42056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19057" y="1508435"/>
              <a:ext cx="62230" cy="42545"/>
            </a:xfrm>
            <a:custGeom>
              <a:avLst/>
              <a:gdLst/>
              <a:ahLst/>
              <a:cxnLst/>
              <a:rect l="l" t="t" r="r" b="b"/>
              <a:pathLst>
                <a:path w="62229" h="42544">
                  <a:moveTo>
                    <a:pt x="25122" y="25123"/>
                  </a:moveTo>
                  <a:lnTo>
                    <a:pt x="0" y="42056"/>
                  </a:lnTo>
                  <a:lnTo>
                    <a:pt x="61869" y="32278"/>
                  </a:lnTo>
                  <a:lnTo>
                    <a:pt x="8189" y="0"/>
                  </a:lnTo>
                  <a:lnTo>
                    <a:pt x="25122" y="25123"/>
                  </a:lnTo>
                  <a:close/>
                </a:path>
              </a:pathLst>
            </a:custGeom>
            <a:ln w="19049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46275" y="1572737"/>
              <a:ext cx="860425" cy="1111250"/>
            </a:xfrm>
            <a:custGeom>
              <a:avLst/>
              <a:gdLst/>
              <a:ahLst/>
              <a:cxnLst/>
              <a:rect l="l" t="t" r="r" b="b"/>
              <a:pathLst>
                <a:path w="860425" h="1111250">
                  <a:moveTo>
                    <a:pt x="0" y="0"/>
                  </a:moveTo>
                  <a:lnTo>
                    <a:pt x="55267" y="1589"/>
                  </a:lnTo>
                  <a:lnTo>
                    <a:pt x="109761" y="6262"/>
                  </a:lnTo>
                  <a:lnTo>
                    <a:pt x="163357" y="13880"/>
                  </a:lnTo>
                  <a:lnTo>
                    <a:pt x="215929" y="24303"/>
                  </a:lnTo>
                  <a:lnTo>
                    <a:pt x="267351" y="37389"/>
                  </a:lnTo>
                  <a:lnTo>
                    <a:pt x="317497" y="52999"/>
                  </a:lnTo>
                  <a:lnTo>
                    <a:pt x="366240" y="70993"/>
                  </a:lnTo>
                  <a:lnTo>
                    <a:pt x="413456" y="91230"/>
                  </a:lnTo>
                  <a:lnTo>
                    <a:pt x="459018" y="113571"/>
                  </a:lnTo>
                  <a:lnTo>
                    <a:pt x="502800" y="137874"/>
                  </a:lnTo>
                  <a:lnTo>
                    <a:pt x="544676" y="164000"/>
                  </a:lnTo>
                  <a:lnTo>
                    <a:pt x="584520" y="191808"/>
                  </a:lnTo>
                  <a:lnTo>
                    <a:pt x="622207" y="221159"/>
                  </a:lnTo>
                  <a:lnTo>
                    <a:pt x="657611" y="251912"/>
                  </a:lnTo>
                  <a:lnTo>
                    <a:pt x="690605" y="283927"/>
                  </a:lnTo>
                  <a:lnTo>
                    <a:pt x="721063" y="317064"/>
                  </a:lnTo>
                  <a:lnTo>
                    <a:pt x="748861" y="351182"/>
                  </a:lnTo>
                  <a:lnTo>
                    <a:pt x="773871" y="386141"/>
                  </a:lnTo>
                  <a:lnTo>
                    <a:pt x="795968" y="421802"/>
                  </a:lnTo>
                  <a:lnTo>
                    <a:pt x="815026" y="458023"/>
                  </a:lnTo>
                  <a:lnTo>
                    <a:pt x="830919" y="494665"/>
                  </a:lnTo>
                  <a:lnTo>
                    <a:pt x="843521" y="531587"/>
                  </a:lnTo>
                  <a:lnTo>
                    <a:pt x="852706" y="568649"/>
                  </a:lnTo>
                  <a:lnTo>
                    <a:pt x="859823" y="621891"/>
                  </a:lnTo>
                  <a:lnTo>
                    <a:pt x="860161" y="674716"/>
                  </a:lnTo>
                  <a:lnTo>
                    <a:pt x="854259" y="726708"/>
                  </a:lnTo>
                  <a:lnTo>
                    <a:pt x="842661" y="777451"/>
                  </a:lnTo>
                  <a:lnTo>
                    <a:pt x="825905" y="826527"/>
                  </a:lnTo>
                  <a:lnTo>
                    <a:pt x="804534" y="873521"/>
                  </a:lnTo>
                  <a:lnTo>
                    <a:pt x="779089" y="918017"/>
                  </a:lnTo>
                  <a:lnTo>
                    <a:pt x="750110" y="959596"/>
                  </a:lnTo>
                  <a:lnTo>
                    <a:pt x="718139" y="997844"/>
                  </a:lnTo>
                  <a:lnTo>
                    <a:pt x="683716" y="1032344"/>
                  </a:lnTo>
                  <a:lnTo>
                    <a:pt x="647383" y="1062678"/>
                  </a:lnTo>
                  <a:lnTo>
                    <a:pt x="609681" y="1088431"/>
                  </a:lnTo>
                  <a:lnTo>
                    <a:pt x="571150" y="1109186"/>
                  </a:lnTo>
                  <a:lnTo>
                    <a:pt x="567229" y="1110984"/>
                  </a:lnTo>
                </a:path>
              </a:pathLst>
            </a:custGeom>
            <a:ln w="19049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9851" y="2643576"/>
              <a:ext cx="110422" cy="8029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945338" y="3070760"/>
            <a:ext cx="3278504" cy="114744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800" dirty="0">
                <a:solidFill>
                  <a:srgbClr val="595959"/>
                </a:solidFill>
                <a:latin typeface="Tahoma"/>
                <a:cs typeface="Tahoma"/>
              </a:rPr>
              <a:t>Распоряжение</a:t>
            </a:r>
            <a:r>
              <a:rPr sz="800" spc="11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595959"/>
                </a:solidFill>
                <a:latin typeface="Tahoma"/>
                <a:cs typeface="Tahoma"/>
              </a:rPr>
              <a:t>Правительства</a:t>
            </a:r>
            <a:r>
              <a:rPr sz="800" spc="12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80" dirty="0">
                <a:solidFill>
                  <a:srgbClr val="595959"/>
                </a:solidFill>
                <a:latin typeface="Tahoma"/>
                <a:cs typeface="Tahoma"/>
              </a:rPr>
              <a:t>РФ</a:t>
            </a:r>
            <a:r>
              <a:rPr sz="800" spc="11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595959"/>
                </a:solidFill>
                <a:latin typeface="Tahoma"/>
                <a:cs typeface="Tahoma"/>
              </a:rPr>
              <a:t>от</a:t>
            </a:r>
            <a:r>
              <a:rPr sz="800" spc="12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595959"/>
                </a:solidFill>
                <a:latin typeface="Tahoma"/>
                <a:cs typeface="Tahoma"/>
              </a:rPr>
              <a:t>18</a:t>
            </a:r>
            <a:r>
              <a:rPr sz="800" spc="11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595959"/>
                </a:solidFill>
                <a:latin typeface="Tahoma"/>
                <a:cs typeface="Tahoma"/>
              </a:rPr>
              <a:t>ноября</a:t>
            </a:r>
            <a:r>
              <a:rPr sz="800" spc="12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595959"/>
                </a:solidFill>
                <a:latin typeface="Tahoma"/>
                <a:cs typeface="Tahoma"/>
              </a:rPr>
              <a:t>2023</a:t>
            </a:r>
            <a:r>
              <a:rPr sz="800" spc="11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-50" dirty="0">
                <a:solidFill>
                  <a:srgbClr val="595959"/>
                </a:solidFill>
                <a:latin typeface="Tahoma"/>
                <a:cs typeface="Tahoma"/>
              </a:rPr>
              <a:t>г.</a:t>
            </a:r>
            <a:r>
              <a:rPr sz="800" spc="12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-45" dirty="0">
                <a:solidFill>
                  <a:srgbClr val="595959"/>
                </a:solidFill>
                <a:latin typeface="Tahoma"/>
                <a:cs typeface="Tahoma"/>
              </a:rPr>
              <a:t>№</a:t>
            </a:r>
            <a:r>
              <a:rPr sz="800" spc="11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595959"/>
                </a:solidFill>
                <a:latin typeface="Tahoma"/>
                <a:cs typeface="Tahoma"/>
              </a:rPr>
              <a:t>2894-</a:t>
            </a:r>
            <a:r>
              <a:rPr sz="800" spc="-25" dirty="0">
                <a:solidFill>
                  <a:srgbClr val="595959"/>
                </a:solidFill>
                <a:latin typeface="Tahoma"/>
                <a:cs typeface="Tahoma"/>
              </a:rPr>
              <a:t>р.</a:t>
            </a:r>
            <a:endParaRPr sz="800">
              <a:latin typeface="Tahoma"/>
              <a:cs typeface="Tahoma"/>
            </a:endParaRPr>
          </a:p>
          <a:p>
            <a:pPr marL="12700" marR="182880" indent="-5715">
              <a:lnSpc>
                <a:spcPct val="114999"/>
              </a:lnSpc>
              <a:buChar char="—"/>
              <a:tabLst>
                <a:tab pos="111760" algn="l"/>
              </a:tabLst>
            </a:pP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	достижение</a:t>
            </a:r>
            <a:r>
              <a:rPr sz="800" spc="5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высокой</a:t>
            </a:r>
            <a:r>
              <a:rPr sz="800" spc="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степени</a:t>
            </a:r>
            <a:r>
              <a:rPr sz="800" spc="5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«цифровой</a:t>
            </a:r>
            <a:r>
              <a:rPr sz="800" spc="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зрелости»</a:t>
            </a:r>
            <a:r>
              <a:rPr sz="800" spc="5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95959"/>
                </a:solidFill>
                <a:latin typeface="Tahoma"/>
                <a:cs typeface="Tahoma"/>
              </a:rPr>
              <a:t>сферы образования</a:t>
            </a:r>
            <a:endParaRPr sz="800">
              <a:latin typeface="Tahoma"/>
              <a:cs typeface="Tahoma"/>
            </a:endParaRPr>
          </a:p>
          <a:p>
            <a:pPr marL="12700" marR="505459" indent="-5715">
              <a:lnSpc>
                <a:spcPct val="114999"/>
              </a:lnSpc>
              <a:buChar char="—"/>
              <a:tabLst>
                <a:tab pos="111760" algn="l"/>
              </a:tabLst>
            </a:pP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	единое,</a:t>
            </a:r>
            <a:r>
              <a:rPr sz="800" spc="7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качественное,</a:t>
            </a:r>
            <a:r>
              <a:rPr sz="800" spc="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безопасное</a:t>
            </a:r>
            <a:r>
              <a:rPr sz="800" spc="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95959"/>
                </a:solidFill>
                <a:latin typeface="Tahoma"/>
                <a:cs typeface="Tahoma"/>
              </a:rPr>
              <a:t>образовательное пространство</a:t>
            </a:r>
            <a:endParaRPr sz="800">
              <a:latin typeface="Tahoma"/>
              <a:cs typeface="Tahoma"/>
            </a:endParaRPr>
          </a:p>
          <a:p>
            <a:pPr marL="12700" marR="267335" indent="-5715">
              <a:lnSpc>
                <a:spcPct val="114999"/>
              </a:lnSpc>
              <a:buChar char="—"/>
              <a:tabLst>
                <a:tab pos="111760" algn="l"/>
              </a:tabLst>
            </a:pP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	равный</a:t>
            </a:r>
            <a:r>
              <a:rPr sz="800" spc="4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доступ</a:t>
            </a:r>
            <a:r>
              <a:rPr sz="800" spc="5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60" dirty="0">
                <a:solidFill>
                  <a:srgbClr val="595959"/>
                </a:solidFill>
                <a:latin typeface="Tahoma"/>
                <a:cs typeface="Tahoma"/>
              </a:rPr>
              <a:t>к</a:t>
            </a:r>
            <a:r>
              <a:rPr sz="800" spc="4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595959"/>
                </a:solidFill>
                <a:latin typeface="Tahoma"/>
                <a:cs typeface="Tahoma"/>
              </a:rPr>
              <a:t>качественному</a:t>
            </a:r>
            <a:r>
              <a:rPr sz="800" spc="5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95959"/>
                </a:solidFill>
                <a:latin typeface="Tahoma"/>
                <a:cs typeface="Tahoma"/>
              </a:rPr>
              <a:t>верифицированному </a:t>
            </a:r>
            <a:r>
              <a:rPr sz="800" spc="30" dirty="0">
                <a:solidFill>
                  <a:srgbClr val="595959"/>
                </a:solidFill>
                <a:latin typeface="Tahoma"/>
                <a:cs typeface="Tahoma"/>
              </a:rPr>
              <a:t>образовательному</a:t>
            </a:r>
            <a:r>
              <a:rPr sz="800" spc="-2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595959"/>
                </a:solidFill>
                <a:latin typeface="Tahoma"/>
                <a:cs typeface="Tahoma"/>
              </a:rPr>
              <a:t>контенту</a:t>
            </a:r>
            <a:r>
              <a:rPr sz="800" spc="-2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595959"/>
                </a:solidFill>
                <a:latin typeface="Tahoma"/>
                <a:cs typeface="Tahoma"/>
              </a:rPr>
              <a:t>и</a:t>
            </a:r>
            <a:r>
              <a:rPr sz="800" spc="-1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595959"/>
                </a:solidFill>
                <a:latin typeface="Tahoma"/>
                <a:cs typeface="Tahoma"/>
              </a:rPr>
              <a:t>цифровым</a:t>
            </a:r>
            <a:r>
              <a:rPr sz="800" spc="-2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95959"/>
                </a:solidFill>
                <a:latin typeface="Tahoma"/>
                <a:cs typeface="Tahoma"/>
              </a:rPr>
              <a:t>образовательным сервисам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25659" y="2559324"/>
            <a:ext cx="2798445" cy="471805"/>
          </a:xfrm>
          <a:prstGeom prst="rect">
            <a:avLst/>
          </a:prstGeom>
          <a:solidFill>
            <a:srgbClr val="64BBE1"/>
          </a:solidFill>
        </p:spPr>
        <p:txBody>
          <a:bodyPr vert="horz" wrap="square" lIns="0" tIns="45720" rIns="0" bIns="0" rtlCol="0">
            <a:spAutoFit/>
          </a:bodyPr>
          <a:lstStyle/>
          <a:p>
            <a:pPr marL="127000" marR="137795">
              <a:lnSpc>
                <a:spcPct val="114999"/>
              </a:lnSpc>
              <a:spcBef>
                <a:spcPts val="360"/>
              </a:spcBef>
            </a:pPr>
            <a:r>
              <a:rPr sz="1000" spc="50" dirty="0">
                <a:solidFill>
                  <a:srgbClr val="FFFFFF"/>
                </a:solidFill>
                <a:latin typeface="Tahoma"/>
                <a:cs typeface="Tahoma"/>
              </a:rPr>
              <a:t>Стратегическое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Tahoma"/>
                <a:cs typeface="Tahoma"/>
              </a:rPr>
              <a:t>направление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области </a:t>
            </a: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цифровой</a:t>
            </a:r>
            <a:r>
              <a:rPr sz="10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Tahoma"/>
                <a:cs typeface="Tahoma"/>
              </a:rPr>
              <a:t>трансформации</a:t>
            </a:r>
            <a:r>
              <a:rPr sz="10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Tahoma"/>
                <a:cs typeface="Tahoma"/>
              </a:rPr>
              <a:t>образования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92674" y="1536408"/>
            <a:ext cx="1244600" cy="2853055"/>
            <a:chOff x="3592674" y="1536408"/>
            <a:chExt cx="1244600" cy="2853055"/>
          </a:xfrm>
        </p:grpSpPr>
        <p:sp>
          <p:nvSpPr>
            <p:cNvPr id="24" name="object 24"/>
            <p:cNvSpPr/>
            <p:nvPr/>
          </p:nvSpPr>
          <p:spPr>
            <a:xfrm>
              <a:off x="4412124" y="1545933"/>
              <a:ext cx="396240" cy="1135380"/>
            </a:xfrm>
            <a:custGeom>
              <a:avLst/>
              <a:gdLst/>
              <a:ahLst/>
              <a:cxnLst/>
              <a:rect l="l" t="t" r="r" b="b"/>
              <a:pathLst>
                <a:path w="396239" h="1135380">
                  <a:moveTo>
                    <a:pt x="396045" y="0"/>
                  </a:moveTo>
                  <a:lnTo>
                    <a:pt x="326262" y="11561"/>
                  </a:lnTo>
                  <a:lnTo>
                    <a:pt x="258101" y="44357"/>
                  </a:lnTo>
                  <a:lnTo>
                    <a:pt x="225285" y="67834"/>
                  </a:lnTo>
                  <a:lnTo>
                    <a:pt x="193665" y="95557"/>
                  </a:lnTo>
                  <a:lnTo>
                    <a:pt x="163503" y="127174"/>
                  </a:lnTo>
                  <a:lnTo>
                    <a:pt x="135062" y="162330"/>
                  </a:lnTo>
                  <a:lnTo>
                    <a:pt x="108606" y="200671"/>
                  </a:lnTo>
                  <a:lnTo>
                    <a:pt x="84398" y="241844"/>
                  </a:lnTo>
                  <a:lnTo>
                    <a:pt x="62702" y="285493"/>
                  </a:lnTo>
                  <a:lnTo>
                    <a:pt x="43779" y="331267"/>
                  </a:lnTo>
                  <a:lnTo>
                    <a:pt x="27895" y="378810"/>
                  </a:lnTo>
                  <a:lnTo>
                    <a:pt x="15311" y="427769"/>
                  </a:lnTo>
                  <a:lnTo>
                    <a:pt x="6292" y="477789"/>
                  </a:lnTo>
                  <a:lnTo>
                    <a:pt x="1100" y="528517"/>
                  </a:lnTo>
                  <a:lnTo>
                    <a:pt x="0" y="579599"/>
                  </a:lnTo>
                  <a:lnTo>
                    <a:pt x="2881" y="627850"/>
                  </a:lnTo>
                  <a:lnTo>
                    <a:pt x="9437" y="675802"/>
                  </a:lnTo>
                  <a:lnTo>
                    <a:pt x="19457" y="723158"/>
                  </a:lnTo>
                  <a:lnTo>
                    <a:pt x="32732" y="769619"/>
                  </a:lnTo>
                  <a:lnTo>
                    <a:pt x="49052" y="814888"/>
                  </a:lnTo>
                  <a:lnTo>
                    <a:pt x="68206" y="858666"/>
                  </a:lnTo>
                  <a:lnTo>
                    <a:pt x="89986" y="900655"/>
                  </a:lnTo>
                  <a:lnTo>
                    <a:pt x="114181" y="940557"/>
                  </a:lnTo>
                  <a:lnTo>
                    <a:pt x="140582" y="978074"/>
                  </a:lnTo>
                  <a:lnTo>
                    <a:pt x="172659" y="1017059"/>
                  </a:lnTo>
                  <a:lnTo>
                    <a:pt x="206963" y="1052222"/>
                  </a:lnTo>
                  <a:lnTo>
                    <a:pt x="243197" y="1083141"/>
                  </a:lnTo>
                  <a:lnTo>
                    <a:pt x="281060" y="1109390"/>
                  </a:lnTo>
                  <a:lnTo>
                    <a:pt x="320255" y="1130545"/>
                  </a:lnTo>
                  <a:lnTo>
                    <a:pt x="330227" y="1134988"/>
                  </a:lnTo>
                  <a:lnTo>
                    <a:pt x="331063" y="1135337"/>
                  </a:lnTo>
                </a:path>
              </a:pathLst>
            </a:custGeom>
            <a:ln w="19049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7094" y="2640973"/>
              <a:ext cx="110164" cy="8059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602199" y="2709974"/>
              <a:ext cx="858519" cy="1583055"/>
            </a:xfrm>
            <a:custGeom>
              <a:avLst/>
              <a:gdLst/>
              <a:ahLst/>
              <a:cxnLst/>
              <a:rect l="l" t="t" r="r" b="b"/>
              <a:pathLst>
                <a:path w="858520" h="1583054">
                  <a:moveTo>
                    <a:pt x="0" y="0"/>
                  </a:moveTo>
                  <a:lnTo>
                    <a:pt x="75882" y="8635"/>
                  </a:lnTo>
                  <a:lnTo>
                    <a:pt x="113660" y="19236"/>
                  </a:lnTo>
                  <a:lnTo>
                    <a:pt x="151240" y="33852"/>
                  </a:lnTo>
                  <a:lnTo>
                    <a:pt x="188557" y="52354"/>
                  </a:lnTo>
                  <a:lnTo>
                    <a:pt x="225545" y="74612"/>
                  </a:lnTo>
                  <a:lnTo>
                    <a:pt x="262140" y="100498"/>
                  </a:lnTo>
                  <a:lnTo>
                    <a:pt x="298274" y="129881"/>
                  </a:lnTo>
                  <a:lnTo>
                    <a:pt x="333882" y="162632"/>
                  </a:lnTo>
                  <a:lnTo>
                    <a:pt x="368899" y="198622"/>
                  </a:lnTo>
                  <a:lnTo>
                    <a:pt x="403259" y="237720"/>
                  </a:lnTo>
                  <a:lnTo>
                    <a:pt x="436896" y="279798"/>
                  </a:lnTo>
                  <a:lnTo>
                    <a:pt x="469744" y="324726"/>
                  </a:lnTo>
                  <a:lnTo>
                    <a:pt x="501738" y="372374"/>
                  </a:lnTo>
                  <a:lnTo>
                    <a:pt x="532812" y="422612"/>
                  </a:lnTo>
                  <a:lnTo>
                    <a:pt x="562900" y="475312"/>
                  </a:lnTo>
                  <a:lnTo>
                    <a:pt x="591937" y="530343"/>
                  </a:lnTo>
                  <a:lnTo>
                    <a:pt x="613613" y="574383"/>
                  </a:lnTo>
                  <a:lnTo>
                    <a:pt x="634591" y="619677"/>
                  </a:lnTo>
                  <a:lnTo>
                    <a:pt x="654841" y="666167"/>
                  </a:lnTo>
                  <a:lnTo>
                    <a:pt x="674334" y="713792"/>
                  </a:lnTo>
                  <a:lnTo>
                    <a:pt x="693038" y="762493"/>
                  </a:lnTo>
                  <a:lnTo>
                    <a:pt x="710923" y="812210"/>
                  </a:lnTo>
                  <a:lnTo>
                    <a:pt x="727959" y="862884"/>
                  </a:lnTo>
                  <a:lnTo>
                    <a:pt x="744116" y="914454"/>
                  </a:lnTo>
                  <a:lnTo>
                    <a:pt x="759363" y="966861"/>
                  </a:lnTo>
                  <a:lnTo>
                    <a:pt x="773670" y="1020045"/>
                  </a:lnTo>
                  <a:lnTo>
                    <a:pt x="787007" y="1073945"/>
                  </a:lnTo>
                  <a:lnTo>
                    <a:pt x="798354" y="1123934"/>
                  </a:lnTo>
                  <a:lnTo>
                    <a:pt x="808837" y="1174429"/>
                  </a:lnTo>
                  <a:lnTo>
                    <a:pt x="818433" y="1225384"/>
                  </a:lnTo>
                  <a:lnTo>
                    <a:pt x="827117" y="1276753"/>
                  </a:lnTo>
                  <a:lnTo>
                    <a:pt x="834868" y="1328491"/>
                  </a:lnTo>
                  <a:lnTo>
                    <a:pt x="841660" y="1380551"/>
                  </a:lnTo>
                  <a:lnTo>
                    <a:pt x="846113" y="1419779"/>
                  </a:lnTo>
                  <a:lnTo>
                    <a:pt x="850003" y="1459144"/>
                  </a:lnTo>
                  <a:lnTo>
                    <a:pt x="853322" y="1498625"/>
                  </a:lnTo>
                  <a:lnTo>
                    <a:pt x="856059" y="1538203"/>
                  </a:lnTo>
                  <a:lnTo>
                    <a:pt x="858206" y="1577859"/>
                  </a:lnTo>
                  <a:lnTo>
                    <a:pt x="858428" y="1582828"/>
                  </a:lnTo>
                </a:path>
              </a:pathLst>
            </a:custGeom>
            <a:ln w="19049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45" y="4282571"/>
              <a:ext cx="81965" cy="10618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464652" y="2909275"/>
              <a:ext cx="361315" cy="1383665"/>
            </a:xfrm>
            <a:custGeom>
              <a:avLst/>
              <a:gdLst/>
              <a:ahLst/>
              <a:cxnLst/>
              <a:rect l="l" t="t" r="r" b="b"/>
              <a:pathLst>
                <a:path w="361314" h="1383664">
                  <a:moveTo>
                    <a:pt x="361006" y="0"/>
                  </a:moveTo>
                  <a:lnTo>
                    <a:pt x="315811" y="15169"/>
                  </a:lnTo>
                  <a:lnTo>
                    <a:pt x="271245" y="58945"/>
                  </a:lnTo>
                  <a:lnTo>
                    <a:pt x="249395" y="90747"/>
                  </a:lnTo>
                  <a:lnTo>
                    <a:pt x="227938" y="128725"/>
                  </a:lnTo>
                  <a:lnTo>
                    <a:pt x="206952" y="172555"/>
                  </a:lnTo>
                  <a:lnTo>
                    <a:pt x="186518" y="221911"/>
                  </a:lnTo>
                  <a:lnTo>
                    <a:pt x="166712" y="276467"/>
                  </a:lnTo>
                  <a:lnTo>
                    <a:pt x="147614" y="335900"/>
                  </a:lnTo>
                  <a:lnTo>
                    <a:pt x="129303" y="399884"/>
                  </a:lnTo>
                  <a:lnTo>
                    <a:pt x="111856" y="468093"/>
                  </a:lnTo>
                  <a:lnTo>
                    <a:pt x="101837" y="510912"/>
                  </a:lnTo>
                  <a:lnTo>
                    <a:pt x="92174" y="555065"/>
                  </a:lnTo>
                  <a:lnTo>
                    <a:pt x="82884" y="600482"/>
                  </a:lnTo>
                  <a:lnTo>
                    <a:pt x="73986" y="647092"/>
                  </a:lnTo>
                  <a:lnTo>
                    <a:pt x="65495" y="694826"/>
                  </a:lnTo>
                  <a:lnTo>
                    <a:pt x="57428" y="743613"/>
                  </a:lnTo>
                  <a:lnTo>
                    <a:pt x="49804" y="793383"/>
                  </a:lnTo>
                  <a:lnTo>
                    <a:pt x="42638" y="844066"/>
                  </a:lnTo>
                  <a:lnTo>
                    <a:pt x="35948" y="895592"/>
                  </a:lnTo>
                  <a:lnTo>
                    <a:pt x="29750" y="947889"/>
                  </a:lnTo>
                  <a:lnTo>
                    <a:pt x="24062" y="1000889"/>
                  </a:lnTo>
                  <a:lnTo>
                    <a:pt x="18901" y="1054521"/>
                  </a:lnTo>
                  <a:lnTo>
                    <a:pt x="14283" y="1108715"/>
                  </a:lnTo>
                  <a:lnTo>
                    <a:pt x="10226" y="1163400"/>
                  </a:lnTo>
                  <a:lnTo>
                    <a:pt x="6746" y="1218506"/>
                  </a:lnTo>
                  <a:lnTo>
                    <a:pt x="3235" y="1287874"/>
                  </a:lnTo>
                  <a:lnTo>
                    <a:pt x="686" y="1357654"/>
                  </a:lnTo>
                  <a:lnTo>
                    <a:pt x="202" y="1375147"/>
                  </a:lnTo>
                  <a:lnTo>
                    <a:pt x="0" y="1383608"/>
                  </a:lnTo>
                </a:path>
              </a:pathLst>
            </a:custGeom>
            <a:ln w="19049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3663" y="4282975"/>
              <a:ext cx="81976" cy="105877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387175" y="4407175"/>
            <a:ext cx="4152900" cy="300990"/>
          </a:xfrm>
          <a:prstGeom prst="rect">
            <a:avLst/>
          </a:prstGeom>
          <a:solidFill>
            <a:srgbClr val="64BBE1"/>
          </a:solidFill>
        </p:spPr>
        <p:txBody>
          <a:bodyPr vert="horz" wrap="square" lIns="0" tIns="68580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540"/>
              </a:spcBef>
            </a:pPr>
            <a:r>
              <a:rPr sz="1000" spc="50" dirty="0">
                <a:solidFill>
                  <a:srgbClr val="FFFFFF"/>
                </a:solidFill>
                <a:latin typeface="Tahoma"/>
                <a:cs typeface="Tahoma"/>
              </a:rPr>
              <a:t>Федеральный</a:t>
            </a:r>
            <a:r>
              <a:rPr sz="1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Tahoma"/>
                <a:cs typeface="Tahoma"/>
              </a:rPr>
              <a:t>проект</a:t>
            </a:r>
            <a:r>
              <a:rPr sz="1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Tahoma"/>
                <a:cs typeface="Tahoma"/>
              </a:rPr>
              <a:t>«Цифровая</a:t>
            </a:r>
            <a:r>
              <a:rPr sz="1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Tahoma"/>
                <a:cs typeface="Tahoma"/>
              </a:rPr>
              <a:t>образовательная</a:t>
            </a:r>
            <a:r>
              <a:rPr sz="1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среда»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31" name="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22259" y="4744559"/>
            <a:ext cx="81980" cy="246875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435169" y="4633632"/>
            <a:ext cx="177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888888"/>
                </a:solidFill>
                <a:latin typeface="Tahoma"/>
                <a:cs typeface="Tahoma"/>
              </a:rPr>
              <a:t>02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64BB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2278" y="437600"/>
            <a:ext cx="582358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0" spc="-105" dirty="0"/>
              <a:t>Федеральный</a:t>
            </a:r>
            <a:r>
              <a:rPr sz="2500" spc="-5" dirty="0"/>
              <a:t> </a:t>
            </a:r>
            <a:r>
              <a:rPr sz="2500" spc="-10" dirty="0"/>
              <a:t>проект</a:t>
            </a:r>
            <a:endParaRPr sz="2500"/>
          </a:p>
          <a:p>
            <a:pPr algn="ctr">
              <a:lnSpc>
                <a:spcPct val="100000"/>
              </a:lnSpc>
            </a:pPr>
            <a:r>
              <a:rPr sz="2500" spc="-145" dirty="0"/>
              <a:t>«Цифровая</a:t>
            </a:r>
            <a:r>
              <a:rPr sz="2500" spc="-55" dirty="0"/>
              <a:t> </a:t>
            </a:r>
            <a:r>
              <a:rPr sz="2500" spc="-80" dirty="0"/>
              <a:t>образовательная</a:t>
            </a:r>
            <a:r>
              <a:rPr sz="2500" spc="-55" dirty="0"/>
              <a:t> </a:t>
            </a:r>
            <a:r>
              <a:rPr sz="2500" spc="-25" dirty="0"/>
              <a:t>среда»</a:t>
            </a:r>
            <a:endParaRPr sz="2500"/>
          </a:p>
        </p:txBody>
      </p:sp>
      <p:sp>
        <p:nvSpPr>
          <p:cNvPr id="4" name="object 4"/>
          <p:cNvSpPr txBox="1"/>
          <p:nvPr/>
        </p:nvSpPr>
        <p:spPr>
          <a:xfrm>
            <a:off x="2795978" y="246332"/>
            <a:ext cx="34499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14607F"/>
                </a:solidFill>
                <a:latin typeface="Tahoma"/>
                <a:cs typeface="Tahoma"/>
              </a:rPr>
              <a:t>Национальные</a:t>
            </a:r>
            <a:r>
              <a:rPr sz="1000" spc="10" dirty="0">
                <a:solidFill>
                  <a:srgbClr val="14607F"/>
                </a:solidFill>
                <a:latin typeface="Tahoma"/>
                <a:cs typeface="Tahoma"/>
              </a:rPr>
              <a:t> </a:t>
            </a:r>
            <a:r>
              <a:rPr sz="1000" spc="20" dirty="0">
                <a:solidFill>
                  <a:srgbClr val="14607F"/>
                </a:solidFill>
                <a:latin typeface="Tahoma"/>
                <a:cs typeface="Tahoma"/>
              </a:rPr>
              <a:t>цели развития </a:t>
            </a:r>
            <a:r>
              <a:rPr sz="1000" spc="65" dirty="0">
                <a:solidFill>
                  <a:srgbClr val="14607F"/>
                </a:solidFill>
                <a:latin typeface="Tahoma"/>
                <a:cs typeface="Tahoma"/>
              </a:rPr>
              <a:t>Российской</a:t>
            </a:r>
            <a:r>
              <a:rPr sz="1000" spc="25" dirty="0">
                <a:solidFill>
                  <a:srgbClr val="14607F"/>
                </a:solidFill>
                <a:latin typeface="Tahoma"/>
                <a:cs typeface="Tahoma"/>
              </a:rPr>
              <a:t> </a:t>
            </a:r>
            <a:r>
              <a:rPr sz="1000" spc="45" dirty="0">
                <a:solidFill>
                  <a:srgbClr val="14607F"/>
                </a:solidFill>
                <a:latin typeface="Tahoma"/>
                <a:cs typeface="Tahoma"/>
              </a:rPr>
              <a:t>Федерации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8899" y="1876665"/>
            <a:ext cx="2697480" cy="1082675"/>
          </a:xfrm>
          <a:custGeom>
            <a:avLst/>
            <a:gdLst/>
            <a:ahLst/>
            <a:cxnLst/>
            <a:rect l="l" t="t" r="r" b="b"/>
            <a:pathLst>
              <a:path w="2697480" h="1082675">
                <a:moveTo>
                  <a:pt x="153151" y="1082141"/>
                </a:moveTo>
                <a:lnTo>
                  <a:pt x="104743" y="1074517"/>
                </a:lnTo>
                <a:lnTo>
                  <a:pt x="62702" y="1052934"/>
                </a:lnTo>
                <a:lnTo>
                  <a:pt x="29549" y="1019906"/>
                </a:lnTo>
                <a:lnTo>
                  <a:pt x="7807" y="977946"/>
                </a:lnTo>
                <a:lnTo>
                  <a:pt x="0" y="929568"/>
                </a:lnTo>
                <a:lnTo>
                  <a:pt x="0" y="162773"/>
                </a:lnTo>
                <a:lnTo>
                  <a:pt x="7807" y="114336"/>
                </a:lnTo>
                <a:lnTo>
                  <a:pt x="29549" y="72212"/>
                </a:lnTo>
                <a:lnTo>
                  <a:pt x="62702" y="38933"/>
                </a:lnTo>
                <a:lnTo>
                  <a:pt x="104743" y="17032"/>
                </a:lnTo>
                <a:lnTo>
                  <a:pt x="153151" y="9041"/>
                </a:lnTo>
                <a:lnTo>
                  <a:pt x="2544148" y="0"/>
                </a:lnTo>
                <a:lnTo>
                  <a:pt x="2574166" y="2856"/>
                </a:lnTo>
                <a:lnTo>
                  <a:pt x="2629116" y="25410"/>
                </a:lnTo>
                <a:lnTo>
                  <a:pt x="2671568" y="67701"/>
                </a:lnTo>
                <a:lnTo>
                  <a:pt x="2694330" y="122566"/>
                </a:lnTo>
                <a:lnTo>
                  <a:pt x="2697299" y="152573"/>
                </a:lnTo>
                <a:lnTo>
                  <a:pt x="2697299" y="919368"/>
                </a:lnTo>
                <a:lnTo>
                  <a:pt x="2689492" y="967805"/>
                </a:lnTo>
                <a:lnTo>
                  <a:pt x="2667750" y="1009929"/>
                </a:lnTo>
                <a:lnTo>
                  <a:pt x="2634597" y="1043208"/>
                </a:lnTo>
                <a:lnTo>
                  <a:pt x="2592556" y="1065109"/>
                </a:lnTo>
                <a:lnTo>
                  <a:pt x="2544148" y="1073099"/>
                </a:lnTo>
                <a:lnTo>
                  <a:pt x="153151" y="10821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4405" y="1980254"/>
            <a:ext cx="1841500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Создание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современной </a:t>
            </a:r>
            <a:r>
              <a:rPr sz="1200" spc="50" dirty="0">
                <a:latin typeface="Tahoma"/>
                <a:cs typeface="Tahoma"/>
              </a:rPr>
              <a:t>и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безопасной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800" spc="-15" baseline="2314" dirty="0">
                <a:latin typeface="Tahoma"/>
                <a:cs typeface="Tahoma"/>
              </a:rPr>
              <a:t>цифровой </a:t>
            </a:r>
            <a:r>
              <a:rPr sz="1200" spc="50" dirty="0">
                <a:latin typeface="Tahoma"/>
                <a:cs typeface="Tahoma"/>
              </a:rPr>
              <a:t>образовате</a:t>
            </a:r>
            <a:r>
              <a:rPr sz="1800" spc="75" baseline="2314" dirty="0">
                <a:latin typeface="Tahoma"/>
                <a:cs typeface="Tahoma"/>
              </a:rPr>
              <a:t>льной</a:t>
            </a:r>
            <a:r>
              <a:rPr sz="1800" spc="-89" baseline="2314" dirty="0">
                <a:latin typeface="Tahoma"/>
                <a:cs typeface="Tahoma"/>
              </a:rPr>
              <a:t> </a:t>
            </a:r>
            <a:r>
              <a:rPr sz="1800" spc="67" baseline="2314" dirty="0">
                <a:latin typeface="Tahoma"/>
                <a:cs typeface="Tahoma"/>
              </a:rPr>
              <a:t>среды</a:t>
            </a:r>
            <a:endParaRPr sz="1800" baseline="2314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03225" y="1926861"/>
            <a:ext cx="2697480" cy="1085215"/>
          </a:xfrm>
          <a:custGeom>
            <a:avLst/>
            <a:gdLst/>
            <a:ahLst/>
            <a:cxnLst/>
            <a:rect l="l" t="t" r="r" b="b"/>
            <a:pathLst>
              <a:path w="2697479" h="1085214">
                <a:moveTo>
                  <a:pt x="140349" y="1084825"/>
                </a:moveTo>
                <a:lnTo>
                  <a:pt x="95988" y="1077808"/>
                </a:lnTo>
                <a:lnTo>
                  <a:pt x="57461" y="1058004"/>
                </a:lnTo>
                <a:lnTo>
                  <a:pt x="27079" y="1027717"/>
                </a:lnTo>
                <a:lnTo>
                  <a:pt x="7155" y="989251"/>
                </a:lnTo>
                <a:lnTo>
                  <a:pt x="0" y="944912"/>
                </a:lnTo>
                <a:lnTo>
                  <a:pt x="0" y="148313"/>
                </a:lnTo>
                <a:lnTo>
                  <a:pt x="7155" y="103929"/>
                </a:lnTo>
                <a:lnTo>
                  <a:pt x="27079" y="65339"/>
                </a:lnTo>
                <a:lnTo>
                  <a:pt x="57461" y="34863"/>
                </a:lnTo>
                <a:lnTo>
                  <a:pt x="95988" y="14819"/>
                </a:lnTo>
                <a:lnTo>
                  <a:pt x="140349" y="7525"/>
                </a:lnTo>
                <a:lnTo>
                  <a:pt x="2556949" y="0"/>
                </a:lnTo>
                <a:lnTo>
                  <a:pt x="2584458" y="2636"/>
                </a:lnTo>
                <a:lnTo>
                  <a:pt x="2634816" y="23338"/>
                </a:lnTo>
                <a:lnTo>
                  <a:pt x="2673719" y="62120"/>
                </a:lnTo>
                <a:lnTo>
                  <a:pt x="2694578" y="112413"/>
                </a:lnTo>
                <a:lnTo>
                  <a:pt x="2697299" y="139913"/>
                </a:lnTo>
                <a:lnTo>
                  <a:pt x="2697299" y="936512"/>
                </a:lnTo>
                <a:lnTo>
                  <a:pt x="2690144" y="980896"/>
                </a:lnTo>
                <a:lnTo>
                  <a:pt x="2670220" y="1019485"/>
                </a:lnTo>
                <a:lnTo>
                  <a:pt x="2639838" y="1049962"/>
                </a:lnTo>
                <a:lnTo>
                  <a:pt x="2601311" y="1070006"/>
                </a:lnTo>
                <a:lnTo>
                  <a:pt x="2556949" y="1077299"/>
                </a:lnTo>
                <a:lnTo>
                  <a:pt x="140349" y="1084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64981" y="2025172"/>
            <a:ext cx="184277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200" spc="55" dirty="0">
                <a:latin typeface="Tahoma"/>
                <a:cs typeface="Tahoma"/>
              </a:rPr>
              <a:t>Поставка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обор</a:t>
            </a:r>
            <a:r>
              <a:rPr sz="1800" spc="60" baseline="2314" dirty="0">
                <a:latin typeface="Tahoma"/>
                <a:cs typeface="Tahoma"/>
              </a:rPr>
              <a:t>удования </a:t>
            </a:r>
            <a:r>
              <a:rPr sz="1200" dirty="0">
                <a:latin typeface="Tahoma"/>
                <a:cs typeface="Tahoma"/>
              </a:rPr>
              <a:t>для</a:t>
            </a:r>
            <a:r>
              <a:rPr sz="1200" spc="7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ЦОС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97955" y="1884902"/>
            <a:ext cx="2724785" cy="1252855"/>
          </a:xfrm>
          <a:custGeom>
            <a:avLst/>
            <a:gdLst/>
            <a:ahLst/>
            <a:cxnLst/>
            <a:rect l="l" t="t" r="r" b="b"/>
            <a:pathLst>
              <a:path w="2724785" h="1252855">
                <a:moveTo>
                  <a:pt x="195104" y="1252617"/>
                </a:moveTo>
                <a:lnTo>
                  <a:pt x="144184" y="1246422"/>
                </a:lnTo>
                <a:lnTo>
                  <a:pt x="99414" y="1225390"/>
                </a:lnTo>
                <a:lnTo>
                  <a:pt x="63525" y="1192058"/>
                </a:lnTo>
                <a:lnTo>
                  <a:pt x="39248" y="1148961"/>
                </a:lnTo>
                <a:lnTo>
                  <a:pt x="29313" y="1098637"/>
                </a:lnTo>
                <a:lnTo>
                  <a:pt x="0" y="258980"/>
                </a:lnTo>
                <a:lnTo>
                  <a:pt x="6399" y="208019"/>
                </a:lnTo>
                <a:lnTo>
                  <a:pt x="27605" y="163151"/>
                </a:lnTo>
                <a:lnTo>
                  <a:pt x="61072" y="127117"/>
                </a:lnTo>
                <a:lnTo>
                  <a:pt x="104254" y="102658"/>
                </a:lnTo>
                <a:lnTo>
                  <a:pt x="154604" y="92517"/>
                </a:lnTo>
                <a:lnTo>
                  <a:pt x="2529409" y="0"/>
                </a:lnTo>
                <a:lnTo>
                  <a:pt x="2560916" y="1883"/>
                </a:lnTo>
                <a:lnTo>
                  <a:pt x="2619226" y="23456"/>
                </a:lnTo>
                <a:lnTo>
                  <a:pt x="2665181" y="66137"/>
                </a:lnTo>
                <a:lnTo>
                  <a:pt x="2690997" y="122697"/>
                </a:lnTo>
                <a:lnTo>
                  <a:pt x="2724513" y="993637"/>
                </a:lnTo>
                <a:lnTo>
                  <a:pt x="2718114" y="1044597"/>
                </a:lnTo>
                <a:lnTo>
                  <a:pt x="2696907" y="1089466"/>
                </a:lnTo>
                <a:lnTo>
                  <a:pt x="2663440" y="1125500"/>
                </a:lnTo>
                <a:lnTo>
                  <a:pt x="2620258" y="1149959"/>
                </a:lnTo>
                <a:lnTo>
                  <a:pt x="2569909" y="1160099"/>
                </a:lnTo>
                <a:lnTo>
                  <a:pt x="195104" y="12526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 rot="21480000">
            <a:off x="3374740" y="2120021"/>
            <a:ext cx="1013553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40" dirty="0">
                <a:latin typeface="Tahoma"/>
                <a:cs typeface="Tahoma"/>
              </a:rPr>
              <a:t>Обеспечение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 rot="21480000">
            <a:off x="3384872" y="2304931"/>
            <a:ext cx="233542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30" dirty="0">
                <a:latin typeface="Tahoma"/>
                <a:cs typeface="Tahoma"/>
              </a:rPr>
              <a:t>образовате</a:t>
            </a:r>
            <a:r>
              <a:rPr sz="1800" spc="44" baseline="2314" dirty="0">
                <a:latin typeface="Tahoma"/>
                <a:cs typeface="Tahoma"/>
              </a:rPr>
              <a:t>льных</a:t>
            </a:r>
            <a:r>
              <a:rPr sz="1800" spc="322" baseline="2314" dirty="0">
                <a:latin typeface="Tahoma"/>
                <a:cs typeface="Tahoma"/>
              </a:rPr>
              <a:t> </a:t>
            </a:r>
            <a:r>
              <a:rPr sz="1800" spc="67" baseline="2314" dirty="0">
                <a:latin typeface="Tahoma"/>
                <a:cs typeface="Tahoma"/>
              </a:rPr>
              <a:t>организаций</a:t>
            </a:r>
            <a:endParaRPr sz="1800" baseline="2314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 rot="21480000">
            <a:off x="3392101" y="2516310"/>
            <a:ext cx="222961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65" dirty="0">
                <a:latin typeface="Tahoma"/>
                <a:cs typeface="Tahoma"/>
              </a:rPr>
              <a:t>высокоскоростным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800" spc="82" baseline="2314" dirty="0">
                <a:latin typeface="Tahoma"/>
                <a:cs typeface="Tahoma"/>
              </a:rPr>
              <a:t>доступом</a:t>
            </a:r>
            <a:endParaRPr sz="1800" baseline="2314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 rot="21480000">
            <a:off x="3398133" y="2741177"/>
            <a:ext cx="13964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80" dirty="0">
                <a:latin typeface="Tahoma"/>
                <a:cs typeface="Tahoma"/>
              </a:rPr>
              <a:t>к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сети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«Инт</a:t>
            </a:r>
            <a:r>
              <a:rPr sz="1800" spc="-15" baseline="2314" dirty="0">
                <a:latin typeface="Tahoma"/>
                <a:cs typeface="Tahoma"/>
              </a:rPr>
              <a:t>ернет»</a:t>
            </a:r>
            <a:endParaRPr sz="1800" baseline="2314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5250" y="3264350"/>
            <a:ext cx="4059554" cy="1097915"/>
          </a:xfrm>
          <a:custGeom>
            <a:avLst/>
            <a:gdLst/>
            <a:ahLst/>
            <a:cxnLst/>
            <a:rect l="l" t="t" r="r" b="b"/>
            <a:pathLst>
              <a:path w="4059554" h="1097914">
                <a:moveTo>
                  <a:pt x="154702" y="1097547"/>
                </a:moveTo>
                <a:lnTo>
                  <a:pt x="105804" y="1089827"/>
                </a:lnTo>
                <a:lnTo>
                  <a:pt x="63337" y="1068010"/>
                </a:lnTo>
                <a:lnTo>
                  <a:pt x="29848" y="1034635"/>
                </a:lnTo>
                <a:lnTo>
                  <a:pt x="7886" y="992242"/>
                </a:lnTo>
                <a:lnTo>
                  <a:pt x="0" y="943370"/>
                </a:lnTo>
                <a:lnTo>
                  <a:pt x="0" y="167977"/>
                </a:lnTo>
                <a:lnTo>
                  <a:pt x="7886" y="119052"/>
                </a:lnTo>
                <a:lnTo>
                  <a:pt x="29848" y="76510"/>
                </a:lnTo>
                <a:lnTo>
                  <a:pt x="63337" y="42907"/>
                </a:lnTo>
                <a:lnTo>
                  <a:pt x="105804" y="20801"/>
                </a:lnTo>
                <a:lnTo>
                  <a:pt x="154702" y="12747"/>
                </a:lnTo>
                <a:lnTo>
                  <a:pt x="3904297" y="0"/>
                </a:lnTo>
                <a:lnTo>
                  <a:pt x="3934619" y="2896"/>
                </a:lnTo>
                <a:lnTo>
                  <a:pt x="3990126" y="25700"/>
                </a:lnTo>
                <a:lnTo>
                  <a:pt x="4033008" y="68436"/>
                </a:lnTo>
                <a:lnTo>
                  <a:pt x="4055999" y="123865"/>
                </a:lnTo>
                <a:lnTo>
                  <a:pt x="4058999" y="154177"/>
                </a:lnTo>
                <a:lnTo>
                  <a:pt x="4058999" y="929570"/>
                </a:lnTo>
                <a:lnTo>
                  <a:pt x="4051113" y="978495"/>
                </a:lnTo>
                <a:lnTo>
                  <a:pt x="4029151" y="1021037"/>
                </a:lnTo>
                <a:lnTo>
                  <a:pt x="3995662" y="1054640"/>
                </a:lnTo>
                <a:lnTo>
                  <a:pt x="3953195" y="1076746"/>
                </a:lnTo>
                <a:lnTo>
                  <a:pt x="3904297" y="1084799"/>
                </a:lnTo>
                <a:lnTo>
                  <a:pt x="154702" y="10975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41210" y="3372112"/>
            <a:ext cx="3091180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Создание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сервиса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800" spc="75" baseline="2314" dirty="0">
                <a:latin typeface="Tahoma"/>
                <a:cs typeface="Tahoma"/>
              </a:rPr>
              <a:t>«Реестры</a:t>
            </a:r>
            <a:r>
              <a:rPr sz="1800" spc="-75" baseline="2314" dirty="0">
                <a:latin typeface="Tahoma"/>
                <a:cs typeface="Tahoma"/>
              </a:rPr>
              <a:t> </a:t>
            </a:r>
            <a:r>
              <a:rPr sz="1800" spc="67" baseline="2314" dirty="0">
                <a:latin typeface="Tahoma"/>
                <a:cs typeface="Tahoma"/>
              </a:rPr>
              <a:t>участник</a:t>
            </a:r>
            <a:r>
              <a:rPr sz="1800" spc="67" baseline="4629" dirty="0">
                <a:latin typeface="Tahoma"/>
                <a:cs typeface="Tahoma"/>
              </a:rPr>
              <a:t>ов </a:t>
            </a:r>
            <a:r>
              <a:rPr sz="1200" spc="30" dirty="0">
                <a:latin typeface="Tahoma"/>
                <a:cs typeface="Tahoma"/>
              </a:rPr>
              <a:t>образовательных</a:t>
            </a:r>
            <a:r>
              <a:rPr sz="1200" spc="60" dirty="0">
                <a:latin typeface="Tahoma"/>
                <a:cs typeface="Tahoma"/>
              </a:rPr>
              <a:t> </a:t>
            </a:r>
            <a:r>
              <a:rPr sz="1800" spc="44" baseline="2314" dirty="0">
                <a:latin typeface="Tahoma"/>
                <a:cs typeface="Tahoma"/>
              </a:rPr>
              <a:t>отношений»</a:t>
            </a:r>
            <a:r>
              <a:rPr sz="1800" spc="97" baseline="2314" dirty="0">
                <a:latin typeface="Tahoma"/>
                <a:cs typeface="Tahoma"/>
              </a:rPr>
              <a:t> </a:t>
            </a:r>
            <a:r>
              <a:rPr sz="1800" spc="75" baseline="2314" dirty="0">
                <a:latin typeface="Tahoma"/>
                <a:cs typeface="Tahoma"/>
              </a:rPr>
              <a:t>и</a:t>
            </a:r>
            <a:r>
              <a:rPr sz="1800" spc="97" baseline="2314" dirty="0">
                <a:latin typeface="Tahoma"/>
                <a:cs typeface="Tahoma"/>
              </a:rPr>
              <a:t> </a:t>
            </a:r>
            <a:r>
              <a:rPr sz="1800" spc="82" baseline="2314" dirty="0">
                <a:latin typeface="Tahoma"/>
                <a:cs typeface="Tahoma"/>
              </a:rPr>
              <a:t>сервиса </a:t>
            </a:r>
            <a:r>
              <a:rPr sz="1200" spc="50" dirty="0">
                <a:latin typeface="Tahoma"/>
                <a:cs typeface="Tahoma"/>
              </a:rPr>
              <a:t>аналитики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Ц</a:t>
            </a:r>
            <a:r>
              <a:rPr sz="1800" spc="60" baseline="2314" dirty="0">
                <a:latin typeface="Tahoma"/>
                <a:cs typeface="Tahoma"/>
              </a:rPr>
              <a:t>ОС</a:t>
            </a:r>
            <a:endParaRPr sz="1800" baseline="2314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23029" y="3211804"/>
            <a:ext cx="4084320" cy="1195705"/>
          </a:xfrm>
          <a:custGeom>
            <a:avLst/>
            <a:gdLst/>
            <a:ahLst/>
            <a:cxnLst/>
            <a:rect l="l" t="t" r="r" b="b"/>
            <a:pathLst>
              <a:path w="4084320" h="1195704">
                <a:moveTo>
                  <a:pt x="3904865" y="1195543"/>
                </a:moveTo>
                <a:lnTo>
                  <a:pt x="141803" y="1076999"/>
                </a:lnTo>
                <a:lnTo>
                  <a:pt x="95627" y="1068047"/>
                </a:lnTo>
                <a:lnTo>
                  <a:pt x="56022" y="1045922"/>
                </a:lnTo>
                <a:lnTo>
                  <a:pt x="25325" y="1013120"/>
                </a:lnTo>
                <a:lnTo>
                  <a:pt x="5873" y="972137"/>
                </a:lnTo>
                <a:lnTo>
                  <a:pt x="0" y="925468"/>
                </a:lnTo>
                <a:lnTo>
                  <a:pt x="27269" y="142274"/>
                </a:lnTo>
                <a:lnTo>
                  <a:pt x="36376" y="96077"/>
                </a:lnTo>
                <a:lnTo>
                  <a:pt x="58637" y="56408"/>
                </a:lnTo>
                <a:lnTo>
                  <a:pt x="91548" y="25610"/>
                </a:lnTo>
                <a:lnTo>
                  <a:pt x="132605" y="6026"/>
                </a:lnTo>
                <a:lnTo>
                  <a:pt x="179303" y="0"/>
                </a:lnTo>
                <a:lnTo>
                  <a:pt x="3942365" y="118543"/>
                </a:lnTo>
                <a:lnTo>
                  <a:pt x="3998200" y="131496"/>
                </a:lnTo>
                <a:lnTo>
                  <a:pt x="4044754" y="164842"/>
                </a:lnTo>
                <a:lnTo>
                  <a:pt x="4074943" y="213504"/>
                </a:lnTo>
                <a:lnTo>
                  <a:pt x="4084169" y="270074"/>
                </a:lnTo>
                <a:lnTo>
                  <a:pt x="4056899" y="1053268"/>
                </a:lnTo>
                <a:lnTo>
                  <a:pt x="4047793" y="1099465"/>
                </a:lnTo>
                <a:lnTo>
                  <a:pt x="4025532" y="1139134"/>
                </a:lnTo>
                <a:lnTo>
                  <a:pt x="3992621" y="1169933"/>
                </a:lnTo>
                <a:lnTo>
                  <a:pt x="3951564" y="1189516"/>
                </a:lnTo>
                <a:lnTo>
                  <a:pt x="3904865" y="11955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 rot="60000">
            <a:off x="4819432" y="3429618"/>
            <a:ext cx="3067028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85"/>
              </a:lnSpc>
            </a:pPr>
            <a:r>
              <a:rPr sz="1800" spc="82" baseline="4629" dirty="0">
                <a:solidFill>
                  <a:srgbClr val="A610E3"/>
                </a:solidFill>
                <a:latin typeface="Tahoma"/>
                <a:cs typeface="Tahoma"/>
              </a:rPr>
              <a:t>Разрабо</a:t>
            </a:r>
            <a:r>
              <a:rPr sz="1800" spc="82" baseline="2314" dirty="0">
                <a:solidFill>
                  <a:srgbClr val="A610E3"/>
                </a:solidFill>
                <a:latin typeface="Tahoma"/>
                <a:cs typeface="Tahoma"/>
              </a:rPr>
              <a:t>тк</a:t>
            </a:r>
            <a:r>
              <a:rPr sz="1200" spc="55" dirty="0">
                <a:solidFill>
                  <a:srgbClr val="A610E3"/>
                </a:solidFill>
                <a:latin typeface="Tahoma"/>
                <a:cs typeface="Tahoma"/>
              </a:rPr>
              <a:t>а</a:t>
            </a:r>
            <a:r>
              <a:rPr sz="1200" spc="30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A610E3"/>
                </a:solidFill>
                <a:latin typeface="Tahoma"/>
                <a:cs typeface="Tahoma"/>
              </a:rPr>
              <a:t>цифровых</a:t>
            </a:r>
            <a:r>
              <a:rPr sz="1200" spc="35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1800" spc="-15" baseline="-4629" dirty="0">
                <a:solidFill>
                  <a:srgbClr val="A610E3"/>
                </a:solidFill>
                <a:latin typeface="Tahoma"/>
                <a:cs typeface="Tahoma"/>
              </a:rPr>
              <a:t>образова</a:t>
            </a:r>
            <a:r>
              <a:rPr sz="1800" spc="-15" baseline="-6944" dirty="0">
                <a:solidFill>
                  <a:srgbClr val="A610E3"/>
                </a:solidFill>
                <a:latin typeface="Tahoma"/>
                <a:cs typeface="Tahoma"/>
              </a:rPr>
              <a:t>т</a:t>
            </a:r>
            <a:r>
              <a:rPr sz="1800" spc="-15" baseline="-9259" dirty="0">
                <a:solidFill>
                  <a:srgbClr val="A610E3"/>
                </a:solidFill>
                <a:latin typeface="Tahoma"/>
                <a:cs typeface="Tahoma"/>
              </a:rPr>
              <a:t>ельных</a:t>
            </a:r>
            <a:endParaRPr sz="1800" baseline="-9259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 rot="60000">
            <a:off x="4812241" y="3645626"/>
            <a:ext cx="3408913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800" spc="89" baseline="13888" dirty="0">
                <a:solidFill>
                  <a:srgbClr val="A610E3"/>
                </a:solidFill>
                <a:latin typeface="Tahoma"/>
                <a:cs typeface="Tahoma"/>
              </a:rPr>
              <a:t>сервисов</a:t>
            </a:r>
            <a:r>
              <a:rPr sz="1800" spc="89" baseline="9259" dirty="0">
                <a:solidFill>
                  <a:srgbClr val="A610E3"/>
                </a:solidFill>
                <a:latin typeface="Tahoma"/>
                <a:cs typeface="Tahoma"/>
              </a:rPr>
              <a:t>,</a:t>
            </a:r>
            <a:r>
              <a:rPr sz="1800" spc="-75" baseline="9259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1800" spc="82" baseline="9259" dirty="0">
                <a:solidFill>
                  <a:srgbClr val="A610E3"/>
                </a:solidFill>
                <a:latin typeface="Tahoma"/>
                <a:cs typeface="Tahoma"/>
              </a:rPr>
              <a:t>в</a:t>
            </a:r>
            <a:r>
              <a:rPr sz="1800" spc="-75" baseline="9259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1800" spc="75" baseline="9259" dirty="0">
                <a:solidFill>
                  <a:srgbClr val="A610E3"/>
                </a:solidFill>
                <a:latin typeface="Tahoma"/>
                <a:cs typeface="Tahoma"/>
              </a:rPr>
              <a:t>том</a:t>
            </a:r>
            <a:r>
              <a:rPr sz="1800" spc="-75" baseline="9259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1800" spc="82" baseline="6944" dirty="0">
                <a:solidFill>
                  <a:srgbClr val="A610E3"/>
                </a:solidFill>
                <a:latin typeface="Tahoma"/>
                <a:cs typeface="Tahoma"/>
              </a:rPr>
              <a:t>числе</a:t>
            </a:r>
            <a:r>
              <a:rPr sz="1800" spc="-75" baseline="6944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1800" spc="30" baseline="4629" dirty="0">
                <a:solidFill>
                  <a:srgbClr val="A610E3"/>
                </a:solidFill>
                <a:latin typeface="Tahoma"/>
                <a:cs typeface="Tahoma"/>
              </a:rPr>
              <a:t>«Цифровой</a:t>
            </a:r>
            <a:r>
              <a:rPr sz="1800" spc="-75" baseline="4629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A610E3"/>
                </a:solidFill>
                <a:latin typeface="Tahoma"/>
                <a:cs typeface="Tahoma"/>
              </a:rPr>
              <a:t>помощник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 rot="60000">
            <a:off x="4804934" y="3853891"/>
            <a:ext cx="334864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5"/>
              </a:lnSpc>
            </a:pPr>
            <a:r>
              <a:rPr sz="1800" spc="30" baseline="9259" dirty="0">
                <a:solidFill>
                  <a:srgbClr val="A610E3"/>
                </a:solidFill>
                <a:latin typeface="Tahoma"/>
                <a:cs typeface="Tahoma"/>
              </a:rPr>
              <a:t>ученик</a:t>
            </a:r>
            <a:r>
              <a:rPr sz="1800" spc="30" baseline="6944" dirty="0">
                <a:solidFill>
                  <a:srgbClr val="A610E3"/>
                </a:solidFill>
                <a:latin typeface="Tahoma"/>
                <a:cs typeface="Tahoma"/>
              </a:rPr>
              <a:t>а»,</a:t>
            </a:r>
            <a:r>
              <a:rPr sz="1800" baseline="6944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1800" spc="30" baseline="4629" dirty="0">
                <a:solidFill>
                  <a:srgbClr val="A610E3"/>
                </a:solidFill>
                <a:latin typeface="Tahoma"/>
                <a:cs typeface="Tahoma"/>
              </a:rPr>
              <a:t>«Цифровой</a:t>
            </a:r>
            <a:r>
              <a:rPr sz="1800" spc="7" baseline="4629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A610E3"/>
                </a:solidFill>
                <a:latin typeface="Tahoma"/>
                <a:cs typeface="Tahoma"/>
              </a:rPr>
              <a:t>помощник</a:t>
            </a:r>
            <a:r>
              <a:rPr sz="1200" spc="5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1800" spc="30" baseline="-4629" dirty="0">
                <a:solidFill>
                  <a:srgbClr val="A610E3"/>
                </a:solidFill>
                <a:latin typeface="Tahoma"/>
                <a:cs typeface="Tahoma"/>
              </a:rPr>
              <a:t>учит</a:t>
            </a:r>
            <a:r>
              <a:rPr sz="1800" spc="30" baseline="-6944" dirty="0">
                <a:solidFill>
                  <a:srgbClr val="A610E3"/>
                </a:solidFill>
                <a:latin typeface="Tahoma"/>
                <a:cs typeface="Tahoma"/>
              </a:rPr>
              <a:t>еля»</a:t>
            </a:r>
            <a:r>
              <a:rPr sz="1800" spc="7" baseline="-6944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1800" baseline="-6944" dirty="0">
                <a:solidFill>
                  <a:srgbClr val="A610E3"/>
                </a:solidFill>
                <a:latin typeface="Tahoma"/>
                <a:cs typeface="Tahoma"/>
              </a:rPr>
              <a:t>и</a:t>
            </a:r>
            <a:endParaRPr sz="1800" baseline="-6944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 rot="60000">
            <a:off x="4797294" y="4047531"/>
            <a:ext cx="252998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800" spc="30" baseline="4629" dirty="0">
                <a:solidFill>
                  <a:srgbClr val="A610E3"/>
                </a:solidFill>
                <a:latin typeface="Tahoma"/>
                <a:cs typeface="Tahoma"/>
              </a:rPr>
              <a:t>«Цифровой</a:t>
            </a:r>
            <a:r>
              <a:rPr sz="1800" baseline="4629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A610E3"/>
                </a:solidFill>
                <a:latin typeface="Tahoma"/>
                <a:cs typeface="Tahoma"/>
              </a:rPr>
              <a:t>помощник</a:t>
            </a:r>
            <a:r>
              <a:rPr sz="1200" spc="5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1800" spc="-15" baseline="-4629" dirty="0">
                <a:solidFill>
                  <a:srgbClr val="A610E3"/>
                </a:solidFill>
                <a:latin typeface="Tahoma"/>
                <a:cs typeface="Tahoma"/>
              </a:rPr>
              <a:t>родит</a:t>
            </a:r>
            <a:r>
              <a:rPr sz="1800" spc="-15" baseline="-6944" dirty="0">
                <a:solidFill>
                  <a:srgbClr val="A610E3"/>
                </a:solidFill>
                <a:latin typeface="Tahoma"/>
                <a:cs typeface="Tahoma"/>
              </a:rPr>
              <a:t>еля»</a:t>
            </a:r>
            <a:endParaRPr sz="1800" baseline="-6944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83615" y="1296949"/>
            <a:ext cx="7990840" cy="304800"/>
          </a:xfrm>
          <a:custGeom>
            <a:avLst/>
            <a:gdLst/>
            <a:ahLst/>
            <a:cxnLst/>
            <a:rect l="l" t="t" r="r" b="b"/>
            <a:pathLst>
              <a:path w="7990840" h="304800">
                <a:moveTo>
                  <a:pt x="7990802" y="0"/>
                </a:moveTo>
                <a:lnTo>
                  <a:pt x="0" y="0"/>
                </a:lnTo>
                <a:lnTo>
                  <a:pt x="0" y="152400"/>
                </a:lnTo>
                <a:lnTo>
                  <a:pt x="0" y="304800"/>
                </a:lnTo>
                <a:lnTo>
                  <a:pt x="3003232" y="304800"/>
                </a:lnTo>
                <a:lnTo>
                  <a:pt x="3003232" y="152400"/>
                </a:lnTo>
                <a:lnTo>
                  <a:pt x="7990802" y="152400"/>
                </a:lnTo>
                <a:lnTo>
                  <a:pt x="7990802" y="0"/>
                </a:lnTo>
                <a:close/>
              </a:path>
            </a:pathLst>
          </a:custGeom>
          <a:solidFill>
            <a:srgbClr val="64BD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0924" y="1279157"/>
            <a:ext cx="801433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Roboto"/>
                <a:cs typeface="Roboto"/>
              </a:rPr>
              <a:t>Цель:</a:t>
            </a:r>
            <a:r>
              <a:rPr sz="100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Roboto"/>
                <a:cs typeface="Roboto"/>
              </a:rPr>
              <a:t>создание</a:t>
            </a:r>
            <a:r>
              <a:rPr sz="10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FFFFFF"/>
                </a:solidFill>
                <a:latin typeface="Roboto"/>
                <a:cs typeface="Roboto"/>
              </a:rPr>
              <a:t>и</a:t>
            </a:r>
            <a:r>
              <a:rPr sz="10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FFFFFF"/>
                </a:solidFill>
                <a:latin typeface="Roboto"/>
                <a:cs typeface="Roboto"/>
              </a:rPr>
              <a:t>внедрение</a:t>
            </a:r>
            <a:r>
              <a:rPr sz="10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FFFFFF"/>
                </a:solidFill>
                <a:latin typeface="Roboto"/>
                <a:cs typeface="Roboto"/>
              </a:rPr>
              <a:t>в</a:t>
            </a:r>
            <a:r>
              <a:rPr sz="10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Roboto"/>
                <a:cs typeface="Roboto"/>
              </a:rPr>
              <a:t>образовательных</a:t>
            </a:r>
            <a:r>
              <a:rPr sz="10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Roboto"/>
                <a:cs typeface="Roboto"/>
              </a:rPr>
              <a:t>организациях</a:t>
            </a:r>
            <a:r>
              <a:rPr sz="10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Roboto"/>
                <a:cs typeface="Roboto"/>
              </a:rPr>
              <a:t>цифровой</a:t>
            </a:r>
            <a:r>
              <a:rPr sz="10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Roboto"/>
                <a:cs typeface="Roboto"/>
              </a:rPr>
              <a:t>образовательной</a:t>
            </a:r>
            <a:r>
              <a:rPr sz="10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Roboto"/>
                <a:cs typeface="Roboto"/>
              </a:rPr>
              <a:t>среды,</a:t>
            </a:r>
            <a:r>
              <a:rPr sz="10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FFFFFF"/>
                </a:solidFill>
                <a:latin typeface="Roboto"/>
                <a:cs typeface="Roboto"/>
              </a:rPr>
              <a:t>а</a:t>
            </a:r>
            <a:r>
              <a:rPr sz="10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FFFFFF"/>
                </a:solidFill>
                <a:latin typeface="Roboto"/>
                <a:cs typeface="Roboto"/>
              </a:rPr>
              <a:t>также</a:t>
            </a:r>
            <a:r>
              <a:rPr sz="10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FFFFFF"/>
                </a:solidFill>
                <a:latin typeface="Roboto"/>
                <a:cs typeface="Roboto"/>
              </a:rPr>
              <a:t>обеспечение</a:t>
            </a:r>
            <a:r>
              <a:rPr sz="10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Roboto"/>
                <a:cs typeface="Roboto"/>
              </a:rPr>
              <a:t>реализации </a:t>
            </a:r>
            <a:r>
              <a:rPr sz="1000" b="1" spc="-25" dirty="0">
                <a:solidFill>
                  <a:srgbClr val="FFFFFF"/>
                </a:solidFill>
                <a:latin typeface="Roboto"/>
                <a:cs typeface="Roboto"/>
              </a:rPr>
              <a:t>цифровой</a:t>
            </a:r>
            <a:r>
              <a:rPr sz="1000" b="1" spc="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Roboto"/>
                <a:cs typeface="Roboto"/>
              </a:rPr>
              <a:t>трансформации</a:t>
            </a:r>
            <a:r>
              <a:rPr sz="1000" b="1" spc="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Roboto"/>
                <a:cs typeface="Roboto"/>
              </a:rPr>
              <a:t>системы</a:t>
            </a:r>
            <a:r>
              <a:rPr sz="1000" b="1" spc="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Roboto"/>
                <a:cs typeface="Roboto"/>
              </a:rPr>
              <a:t>образования</a:t>
            </a:r>
            <a:r>
              <a:rPr sz="1000" spc="-10" dirty="0">
                <a:solidFill>
                  <a:srgbClr val="FFFFFF"/>
                </a:solidFill>
                <a:latin typeface="Roboto"/>
                <a:cs typeface="Roboto"/>
              </a:rPr>
              <a:t>.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0544" y="4636172"/>
            <a:ext cx="3123565" cy="1778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20" dirty="0">
                <a:solidFill>
                  <a:srgbClr val="FFFFFF"/>
                </a:solidFill>
                <a:latin typeface="Tahoma"/>
                <a:cs typeface="Tahoma"/>
              </a:rPr>
              <a:t>03</a:t>
            </a:r>
            <a:r>
              <a:rPr sz="1000" spc="3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Tahoma"/>
                <a:cs typeface="Tahoma"/>
              </a:rPr>
              <a:t>Цифровой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Tahoma"/>
                <a:cs typeface="Tahoma"/>
              </a:rPr>
              <a:t>помощник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Tahoma"/>
                <a:cs typeface="Tahoma"/>
              </a:rPr>
              <a:t>родителя</a:t>
            </a:r>
            <a:r>
              <a:rPr sz="1000" spc="16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parent.edu.ru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55602" y="1716457"/>
            <a:ext cx="1629410" cy="2738755"/>
          </a:xfrm>
          <a:custGeom>
            <a:avLst/>
            <a:gdLst/>
            <a:ahLst/>
            <a:cxnLst/>
            <a:rect l="l" t="t" r="r" b="b"/>
            <a:pathLst>
              <a:path w="1629409" h="2738754">
                <a:moveTo>
                  <a:pt x="1393466" y="2738575"/>
                </a:moveTo>
                <a:lnTo>
                  <a:pt x="188054" y="2717400"/>
                </a:lnTo>
                <a:lnTo>
                  <a:pt x="144258" y="2711574"/>
                </a:lnTo>
                <a:lnTo>
                  <a:pt x="104224" y="2696467"/>
                </a:lnTo>
                <a:lnTo>
                  <a:pt x="69081" y="2673249"/>
                </a:lnTo>
                <a:lnTo>
                  <a:pt x="39958" y="2643089"/>
                </a:lnTo>
                <a:lnTo>
                  <a:pt x="17985" y="2607155"/>
                </a:lnTo>
                <a:lnTo>
                  <a:pt x="4289" y="2566617"/>
                </a:lnTo>
                <a:lnTo>
                  <a:pt x="0" y="2522643"/>
                </a:lnTo>
                <a:lnTo>
                  <a:pt x="40722" y="188032"/>
                </a:lnTo>
                <a:lnTo>
                  <a:pt x="46543" y="144235"/>
                </a:lnTo>
                <a:lnTo>
                  <a:pt x="61644" y="104203"/>
                </a:lnTo>
                <a:lnTo>
                  <a:pt x="84858" y="69063"/>
                </a:lnTo>
                <a:lnTo>
                  <a:pt x="115014" y="39944"/>
                </a:lnTo>
                <a:lnTo>
                  <a:pt x="150945" y="17974"/>
                </a:lnTo>
                <a:lnTo>
                  <a:pt x="191482" y="4283"/>
                </a:lnTo>
                <a:lnTo>
                  <a:pt x="235454" y="0"/>
                </a:lnTo>
                <a:lnTo>
                  <a:pt x="1440866" y="21175"/>
                </a:lnTo>
                <a:lnTo>
                  <a:pt x="1513856" y="37031"/>
                </a:lnTo>
                <a:lnTo>
                  <a:pt x="1575225" y="79611"/>
                </a:lnTo>
                <a:lnTo>
                  <a:pt x="1615631" y="142432"/>
                </a:lnTo>
                <a:lnTo>
                  <a:pt x="1628922" y="215932"/>
                </a:lnTo>
                <a:lnTo>
                  <a:pt x="1588199" y="2550543"/>
                </a:lnTo>
                <a:lnTo>
                  <a:pt x="1582379" y="2594339"/>
                </a:lnTo>
                <a:lnTo>
                  <a:pt x="1567278" y="2634372"/>
                </a:lnTo>
                <a:lnTo>
                  <a:pt x="1544064" y="2669512"/>
                </a:lnTo>
                <a:lnTo>
                  <a:pt x="1513908" y="2698631"/>
                </a:lnTo>
                <a:lnTo>
                  <a:pt x="1477976" y="2720600"/>
                </a:lnTo>
                <a:lnTo>
                  <a:pt x="1437440" y="2734291"/>
                </a:lnTo>
                <a:lnTo>
                  <a:pt x="1393466" y="2738575"/>
                </a:lnTo>
                <a:close/>
              </a:path>
            </a:pathLst>
          </a:custGeom>
          <a:solidFill>
            <a:srgbClr val="FFC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 rot="60000">
            <a:off x="7496770" y="2502295"/>
            <a:ext cx="1165181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60" dirty="0">
                <a:latin typeface="Tahoma"/>
                <a:cs typeface="Tahoma"/>
              </a:rPr>
              <a:t>Сервис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аналитики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 rot="60000">
            <a:off x="7681269" y="2673706"/>
            <a:ext cx="790054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60" dirty="0">
                <a:latin typeface="Tahoma"/>
                <a:cs typeface="Tahoma"/>
              </a:rPr>
              <a:t>ЦОС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на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базе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 rot="60000">
            <a:off x="7528634" y="2845143"/>
            <a:ext cx="1090098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75" dirty="0">
                <a:latin typeface="Tahoma"/>
                <a:cs typeface="Tahoma"/>
              </a:rPr>
              <a:t>АИС</a:t>
            </a:r>
            <a:r>
              <a:rPr sz="1000" spc="-6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«Платформа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 rot="60000">
            <a:off x="7546124" y="3016563"/>
            <a:ext cx="1048484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10" dirty="0">
                <a:latin typeface="Tahoma"/>
                <a:cs typeface="Tahoma"/>
              </a:rPr>
              <a:t>больших</a:t>
            </a:r>
            <a:r>
              <a:rPr sz="1000" spc="1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данных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 rot="60000">
            <a:off x="7745999" y="3187974"/>
            <a:ext cx="642594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10" dirty="0">
                <a:latin typeface="Tahoma"/>
                <a:cs typeface="Tahoma"/>
              </a:rPr>
              <a:t>цифровой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 rot="60000">
            <a:off x="7514621" y="3359417"/>
            <a:ext cx="110018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10" dirty="0">
                <a:latin typeface="Tahoma"/>
                <a:cs typeface="Tahoma"/>
              </a:rPr>
              <a:t>образовательной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 rot="60000">
            <a:off x="7823120" y="3530818"/>
            <a:ext cx="476958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10" dirty="0">
                <a:latin typeface="Tahoma"/>
                <a:cs typeface="Tahoma"/>
              </a:rPr>
              <a:t>среды»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8179" y="993936"/>
            <a:ext cx="1790064" cy="631190"/>
          </a:xfrm>
          <a:custGeom>
            <a:avLst/>
            <a:gdLst/>
            <a:ahLst/>
            <a:cxnLst/>
            <a:rect l="l" t="t" r="r" b="b"/>
            <a:pathLst>
              <a:path w="1790064" h="631190">
                <a:moveTo>
                  <a:pt x="170418" y="630853"/>
                </a:moveTo>
                <a:lnTo>
                  <a:pt x="120992" y="624640"/>
                </a:lnTo>
                <a:lnTo>
                  <a:pt x="77531" y="604056"/>
                </a:lnTo>
                <a:lnTo>
                  <a:pt x="42687" y="571571"/>
                </a:lnTo>
                <a:lnTo>
                  <a:pt x="19111" y="529657"/>
                </a:lnTo>
                <a:lnTo>
                  <a:pt x="9454" y="480787"/>
                </a:lnTo>
                <a:lnTo>
                  <a:pt x="0" y="212166"/>
                </a:lnTo>
                <a:lnTo>
                  <a:pt x="6197" y="162743"/>
                </a:lnTo>
                <a:lnTo>
                  <a:pt x="26768" y="119289"/>
                </a:lnTo>
                <a:lnTo>
                  <a:pt x="59243" y="84456"/>
                </a:lnTo>
                <a:lnTo>
                  <a:pt x="101150" y="60894"/>
                </a:lnTo>
                <a:lnTo>
                  <a:pt x="150018" y="51253"/>
                </a:lnTo>
                <a:lnTo>
                  <a:pt x="1619536" y="0"/>
                </a:lnTo>
                <a:lnTo>
                  <a:pt x="1650118" y="1952"/>
                </a:lnTo>
                <a:lnTo>
                  <a:pt x="1706722" y="23115"/>
                </a:lnTo>
                <a:lnTo>
                  <a:pt x="1751339" y="64711"/>
                </a:lnTo>
                <a:lnTo>
                  <a:pt x="1776411" y="119695"/>
                </a:lnTo>
                <a:lnTo>
                  <a:pt x="1789954" y="418687"/>
                </a:lnTo>
                <a:lnTo>
                  <a:pt x="1783757" y="468110"/>
                </a:lnTo>
                <a:lnTo>
                  <a:pt x="1763185" y="511563"/>
                </a:lnTo>
                <a:lnTo>
                  <a:pt x="1730711" y="546396"/>
                </a:lnTo>
                <a:lnTo>
                  <a:pt x="1688804" y="569958"/>
                </a:lnTo>
                <a:lnTo>
                  <a:pt x="1639936" y="579599"/>
                </a:lnTo>
                <a:lnTo>
                  <a:pt x="170418" y="630853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 rot="21540000">
            <a:off x="634867" y="1163013"/>
            <a:ext cx="1232112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10" dirty="0">
                <a:latin typeface="Tahoma"/>
                <a:cs typeface="Tahoma"/>
              </a:rPr>
              <a:t>Учит</a:t>
            </a:r>
            <a:r>
              <a:rPr sz="1500" spc="15" baseline="2777" dirty="0">
                <a:latin typeface="Tahoma"/>
                <a:cs typeface="Tahoma"/>
              </a:rPr>
              <a:t>еля,</a:t>
            </a:r>
            <a:r>
              <a:rPr sz="1500" spc="97" baseline="2777" dirty="0">
                <a:latin typeface="Tahoma"/>
                <a:cs typeface="Tahoma"/>
              </a:rPr>
              <a:t> </a:t>
            </a:r>
            <a:r>
              <a:rPr sz="1500" spc="-15" baseline="5555" dirty="0">
                <a:latin typeface="Tahoma"/>
                <a:cs typeface="Tahoma"/>
              </a:rPr>
              <a:t>родит</a:t>
            </a:r>
            <a:r>
              <a:rPr sz="1500" spc="-15" baseline="8333" dirty="0">
                <a:latin typeface="Tahoma"/>
                <a:cs typeface="Tahoma"/>
              </a:rPr>
              <a:t>ели,</a:t>
            </a:r>
            <a:endParaRPr sz="1500" baseline="8333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 rot="21540000">
            <a:off x="984389" y="1331345"/>
            <a:ext cx="5433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40" dirty="0">
                <a:latin typeface="Tahoma"/>
                <a:cs typeface="Tahoma"/>
              </a:rPr>
              <a:t>ученики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800">
              <a:lnSpc>
                <a:spcPct val="100000"/>
              </a:lnSpc>
              <a:spcBef>
                <a:spcPts val="100"/>
              </a:spcBef>
            </a:pPr>
            <a:r>
              <a:rPr spc="-65" dirty="0">
                <a:solidFill>
                  <a:srgbClr val="000000"/>
                </a:solidFill>
              </a:rPr>
              <a:t>Архитектура</a:t>
            </a:r>
            <a:r>
              <a:rPr spc="-18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ЦОС</a:t>
            </a:r>
          </a:p>
        </p:txBody>
      </p:sp>
      <p:sp>
        <p:nvSpPr>
          <p:cNvPr id="14" name="object 14"/>
          <p:cNvSpPr/>
          <p:nvPr/>
        </p:nvSpPr>
        <p:spPr>
          <a:xfrm>
            <a:off x="2779189" y="1135467"/>
            <a:ext cx="3531870" cy="379730"/>
          </a:xfrm>
          <a:custGeom>
            <a:avLst/>
            <a:gdLst/>
            <a:ahLst/>
            <a:cxnLst/>
            <a:rect l="l" t="t" r="r" b="b"/>
            <a:pathLst>
              <a:path w="3531870" h="379730">
                <a:moveTo>
                  <a:pt x="3429791" y="379499"/>
                </a:moveTo>
                <a:lnTo>
                  <a:pt x="101808" y="379499"/>
                </a:lnTo>
                <a:lnTo>
                  <a:pt x="62179" y="371499"/>
                </a:lnTo>
                <a:lnTo>
                  <a:pt x="29818" y="349681"/>
                </a:lnTo>
                <a:lnTo>
                  <a:pt x="8000" y="317320"/>
                </a:lnTo>
                <a:lnTo>
                  <a:pt x="0" y="277691"/>
                </a:lnTo>
                <a:lnTo>
                  <a:pt x="0" y="101808"/>
                </a:lnTo>
                <a:lnTo>
                  <a:pt x="8000" y="62180"/>
                </a:lnTo>
                <a:lnTo>
                  <a:pt x="29818" y="29819"/>
                </a:lnTo>
                <a:lnTo>
                  <a:pt x="62179" y="8000"/>
                </a:lnTo>
                <a:lnTo>
                  <a:pt x="101808" y="0"/>
                </a:lnTo>
                <a:lnTo>
                  <a:pt x="3429791" y="0"/>
                </a:lnTo>
                <a:lnTo>
                  <a:pt x="3468751" y="7749"/>
                </a:lnTo>
                <a:lnTo>
                  <a:pt x="3501780" y="29819"/>
                </a:lnTo>
                <a:lnTo>
                  <a:pt x="3523850" y="62848"/>
                </a:lnTo>
                <a:lnTo>
                  <a:pt x="3531599" y="101808"/>
                </a:lnTo>
                <a:lnTo>
                  <a:pt x="3531599" y="277691"/>
                </a:lnTo>
                <a:lnTo>
                  <a:pt x="3523599" y="317320"/>
                </a:lnTo>
                <a:lnTo>
                  <a:pt x="3501780" y="349681"/>
                </a:lnTo>
                <a:lnTo>
                  <a:pt x="3469419" y="371499"/>
                </a:lnTo>
                <a:lnTo>
                  <a:pt x="3429791" y="379499"/>
                </a:lnTo>
                <a:close/>
              </a:path>
            </a:pathLst>
          </a:custGeom>
          <a:solidFill>
            <a:srgbClr val="FFC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17169" y="1223706"/>
            <a:ext cx="3257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latin typeface="Tahoma"/>
                <a:cs typeface="Tahoma"/>
              </a:rPr>
              <a:t>Единая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55" dirty="0">
                <a:latin typeface="Tahoma"/>
                <a:cs typeface="Tahoma"/>
              </a:rPr>
              <a:t>система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идентификации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и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аутентификации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33881" y="1268788"/>
            <a:ext cx="3649345" cy="1152525"/>
            <a:chOff x="2133881" y="1268788"/>
            <a:chExt cx="3649345" cy="1152525"/>
          </a:xfrm>
        </p:grpSpPr>
        <p:sp>
          <p:nvSpPr>
            <p:cNvPr id="17" name="object 17"/>
            <p:cNvSpPr/>
            <p:nvPr/>
          </p:nvSpPr>
          <p:spPr>
            <a:xfrm>
              <a:off x="2143406" y="1278313"/>
              <a:ext cx="521970" cy="44450"/>
            </a:xfrm>
            <a:custGeom>
              <a:avLst/>
              <a:gdLst/>
              <a:ahLst/>
              <a:cxnLst/>
              <a:rect l="l" t="t" r="r" b="b"/>
              <a:pathLst>
                <a:path w="521969" h="44450">
                  <a:moveTo>
                    <a:pt x="0" y="0"/>
                  </a:moveTo>
                  <a:lnTo>
                    <a:pt x="73797" y="920"/>
                  </a:lnTo>
                  <a:lnTo>
                    <a:pt x="136525" y="3466"/>
                  </a:lnTo>
                  <a:lnTo>
                    <a:pt x="190357" y="7312"/>
                  </a:lnTo>
                  <a:lnTo>
                    <a:pt x="237469" y="12133"/>
                  </a:lnTo>
                  <a:lnTo>
                    <a:pt x="280034" y="17604"/>
                  </a:lnTo>
                  <a:lnTo>
                    <a:pt x="320227" y="23399"/>
                  </a:lnTo>
                  <a:lnTo>
                    <a:pt x="350127" y="27764"/>
                  </a:lnTo>
                  <a:lnTo>
                    <a:pt x="380861" y="31992"/>
                  </a:lnTo>
                  <a:lnTo>
                    <a:pt x="448610" y="39487"/>
                  </a:lnTo>
                  <a:lnTo>
                    <a:pt x="487516" y="42481"/>
                  </a:lnTo>
                  <a:lnTo>
                    <a:pt x="508640" y="43729"/>
                  </a:lnTo>
                  <a:lnTo>
                    <a:pt x="512264" y="43922"/>
                  </a:lnTo>
                  <a:lnTo>
                    <a:pt x="515940" y="44107"/>
                  </a:lnTo>
                  <a:lnTo>
                    <a:pt x="519672" y="44283"/>
                  </a:lnTo>
                  <a:lnTo>
                    <a:pt x="521425" y="44361"/>
                  </a:lnTo>
                </a:path>
              </a:pathLst>
            </a:custGeom>
            <a:ln w="1904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4636" y="1281692"/>
              <a:ext cx="106151" cy="8196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359180" y="2215699"/>
              <a:ext cx="1109345" cy="160655"/>
            </a:xfrm>
            <a:custGeom>
              <a:avLst/>
              <a:gdLst/>
              <a:ahLst/>
              <a:cxnLst/>
              <a:rect l="l" t="t" r="r" b="b"/>
              <a:pathLst>
                <a:path w="1109345" h="160655">
                  <a:moveTo>
                    <a:pt x="0" y="0"/>
                  </a:moveTo>
                  <a:lnTo>
                    <a:pt x="44717" y="32061"/>
                  </a:lnTo>
                  <a:lnTo>
                    <a:pt x="117315" y="49779"/>
                  </a:lnTo>
                  <a:lnTo>
                    <a:pt x="163965" y="57753"/>
                  </a:lnTo>
                  <a:lnTo>
                    <a:pt x="216411" y="65232"/>
                  </a:lnTo>
                  <a:lnTo>
                    <a:pt x="273827" y="72286"/>
                  </a:lnTo>
                  <a:lnTo>
                    <a:pt x="335383" y="78986"/>
                  </a:lnTo>
                  <a:lnTo>
                    <a:pt x="400251" y="85403"/>
                  </a:lnTo>
                  <a:lnTo>
                    <a:pt x="467604" y="91608"/>
                  </a:lnTo>
                  <a:lnTo>
                    <a:pt x="536613" y="97670"/>
                  </a:lnTo>
                  <a:lnTo>
                    <a:pt x="606449" y="103662"/>
                  </a:lnTo>
                  <a:lnTo>
                    <a:pt x="663230" y="108527"/>
                  </a:lnTo>
                  <a:lnTo>
                    <a:pt x="719567" y="113430"/>
                  </a:lnTo>
                  <a:lnTo>
                    <a:pt x="775015" y="118408"/>
                  </a:lnTo>
                  <a:lnTo>
                    <a:pt x="829130" y="123500"/>
                  </a:lnTo>
                  <a:lnTo>
                    <a:pt x="881469" y="128744"/>
                  </a:lnTo>
                  <a:lnTo>
                    <a:pt x="931587" y="134178"/>
                  </a:lnTo>
                  <a:lnTo>
                    <a:pt x="979040" y="139839"/>
                  </a:lnTo>
                  <a:lnTo>
                    <a:pt x="1023384" y="145766"/>
                  </a:lnTo>
                  <a:lnTo>
                    <a:pt x="1064174" y="151996"/>
                  </a:lnTo>
                  <a:lnTo>
                    <a:pt x="1100966" y="158568"/>
                  </a:lnTo>
                  <a:lnTo>
                    <a:pt x="1108786" y="160129"/>
                  </a:lnTo>
                </a:path>
              </a:pathLst>
            </a:custGeom>
            <a:ln w="1904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5457" y="2337643"/>
              <a:ext cx="110780" cy="8338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675911" y="2215699"/>
              <a:ext cx="1097915" cy="160020"/>
            </a:xfrm>
            <a:custGeom>
              <a:avLst/>
              <a:gdLst/>
              <a:ahLst/>
              <a:cxnLst/>
              <a:rect l="l" t="t" r="r" b="b"/>
              <a:pathLst>
                <a:path w="1097914" h="160019">
                  <a:moveTo>
                    <a:pt x="1097469" y="0"/>
                  </a:moveTo>
                  <a:lnTo>
                    <a:pt x="1053171" y="32061"/>
                  </a:lnTo>
                  <a:lnTo>
                    <a:pt x="981256" y="49779"/>
                  </a:lnTo>
                  <a:lnTo>
                    <a:pt x="935045" y="57753"/>
                  </a:lnTo>
                  <a:lnTo>
                    <a:pt x="883091" y="65232"/>
                  </a:lnTo>
                  <a:lnTo>
                    <a:pt x="826215" y="72286"/>
                  </a:lnTo>
                  <a:lnTo>
                    <a:pt x="765238" y="78986"/>
                  </a:lnTo>
                  <a:lnTo>
                    <a:pt x="700979" y="85403"/>
                  </a:lnTo>
                  <a:lnTo>
                    <a:pt x="634260" y="91608"/>
                  </a:lnTo>
                  <a:lnTo>
                    <a:pt x="565899" y="97670"/>
                  </a:lnTo>
                  <a:lnTo>
                    <a:pt x="496719" y="103662"/>
                  </a:lnTo>
                  <a:lnTo>
                    <a:pt x="440472" y="108527"/>
                  </a:lnTo>
                  <a:lnTo>
                    <a:pt x="384665" y="113430"/>
                  </a:lnTo>
                  <a:lnTo>
                    <a:pt x="329738" y="118408"/>
                  </a:lnTo>
                  <a:lnTo>
                    <a:pt x="276131" y="123500"/>
                  </a:lnTo>
                  <a:lnTo>
                    <a:pt x="224284" y="128744"/>
                  </a:lnTo>
                  <a:lnTo>
                    <a:pt x="174637" y="134178"/>
                  </a:lnTo>
                  <a:lnTo>
                    <a:pt x="127630" y="139839"/>
                  </a:lnTo>
                  <a:lnTo>
                    <a:pt x="83703" y="145766"/>
                  </a:lnTo>
                  <a:lnTo>
                    <a:pt x="43296" y="151996"/>
                  </a:lnTo>
                  <a:lnTo>
                    <a:pt x="6849" y="158568"/>
                  </a:lnTo>
                  <a:lnTo>
                    <a:pt x="0" y="159948"/>
                  </a:lnTo>
                </a:path>
              </a:pathLst>
            </a:custGeom>
            <a:ln w="1904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7702" y="2337485"/>
              <a:ext cx="110768" cy="8350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146221" y="2020725"/>
              <a:ext cx="209550" cy="0"/>
            </a:xfrm>
            <a:custGeom>
              <a:avLst/>
              <a:gdLst/>
              <a:ahLst/>
              <a:cxnLst/>
              <a:rect l="l" t="t" r="r" b="b"/>
              <a:pathLst>
                <a:path w="209550">
                  <a:moveTo>
                    <a:pt x="209550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02996" y="20049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43225" y="31465"/>
                  </a:moveTo>
                  <a:lnTo>
                    <a:pt x="0" y="15732"/>
                  </a:lnTo>
                  <a:lnTo>
                    <a:pt x="43225" y="0"/>
                  </a:lnTo>
                  <a:lnTo>
                    <a:pt x="43225" y="3146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02996" y="20049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43225" y="0"/>
                  </a:moveTo>
                  <a:lnTo>
                    <a:pt x="0" y="15732"/>
                  </a:lnTo>
                  <a:lnTo>
                    <a:pt x="43225" y="31465"/>
                  </a:lnTo>
                  <a:lnTo>
                    <a:pt x="43225" y="0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64030" y="1730899"/>
              <a:ext cx="2190750" cy="485140"/>
            </a:xfrm>
            <a:custGeom>
              <a:avLst/>
              <a:gdLst/>
              <a:ahLst/>
              <a:cxnLst/>
              <a:rect l="l" t="t" r="r" b="b"/>
              <a:pathLst>
                <a:path w="2190750" h="485139">
                  <a:moveTo>
                    <a:pt x="2112872" y="484799"/>
                  </a:moveTo>
                  <a:lnTo>
                    <a:pt x="77427" y="484799"/>
                  </a:lnTo>
                  <a:lnTo>
                    <a:pt x="47289" y="478715"/>
                  </a:lnTo>
                  <a:lnTo>
                    <a:pt x="22677" y="462122"/>
                  </a:lnTo>
                  <a:lnTo>
                    <a:pt x="6084" y="437510"/>
                  </a:lnTo>
                  <a:lnTo>
                    <a:pt x="0" y="407372"/>
                  </a:lnTo>
                  <a:lnTo>
                    <a:pt x="0" y="77427"/>
                  </a:lnTo>
                  <a:lnTo>
                    <a:pt x="6084" y="47289"/>
                  </a:lnTo>
                  <a:lnTo>
                    <a:pt x="22677" y="22677"/>
                  </a:lnTo>
                  <a:lnTo>
                    <a:pt x="47289" y="6084"/>
                  </a:lnTo>
                  <a:lnTo>
                    <a:pt x="77427" y="0"/>
                  </a:lnTo>
                  <a:lnTo>
                    <a:pt x="2112872" y="0"/>
                  </a:lnTo>
                  <a:lnTo>
                    <a:pt x="2155829" y="13008"/>
                  </a:lnTo>
                  <a:lnTo>
                    <a:pt x="2184406" y="47797"/>
                  </a:lnTo>
                  <a:lnTo>
                    <a:pt x="2190299" y="77427"/>
                  </a:lnTo>
                  <a:lnTo>
                    <a:pt x="2190299" y="407372"/>
                  </a:lnTo>
                  <a:lnTo>
                    <a:pt x="2184215" y="437510"/>
                  </a:lnTo>
                  <a:lnTo>
                    <a:pt x="2167621" y="462122"/>
                  </a:lnTo>
                  <a:lnTo>
                    <a:pt x="2143010" y="478715"/>
                  </a:lnTo>
                  <a:lnTo>
                    <a:pt x="2112872" y="4847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603239" y="1787740"/>
            <a:ext cx="1512570" cy="349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4805">
              <a:lnSpc>
                <a:spcPct val="118100"/>
              </a:lnSpc>
              <a:spcBef>
                <a:spcPts val="100"/>
              </a:spcBef>
            </a:pPr>
            <a:r>
              <a:rPr sz="900" spc="-10" dirty="0">
                <a:latin typeface="Tahoma"/>
                <a:cs typeface="Tahoma"/>
              </a:rPr>
              <a:t>Региональная </a:t>
            </a:r>
            <a:r>
              <a:rPr sz="900" spc="20" dirty="0">
                <a:latin typeface="Tahoma"/>
                <a:cs typeface="Tahoma"/>
              </a:rPr>
              <a:t>информационная</a:t>
            </a:r>
            <a:r>
              <a:rPr sz="900" spc="165" dirty="0">
                <a:latin typeface="Tahoma"/>
                <a:cs typeface="Tahoma"/>
              </a:rPr>
              <a:t> </a:t>
            </a:r>
            <a:r>
              <a:rPr sz="900" spc="40" dirty="0">
                <a:latin typeface="Tahoma"/>
                <a:cs typeface="Tahoma"/>
              </a:rPr>
              <a:t>система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78230" y="1730899"/>
            <a:ext cx="2190750" cy="485140"/>
          </a:xfrm>
          <a:custGeom>
            <a:avLst/>
            <a:gdLst/>
            <a:ahLst/>
            <a:cxnLst/>
            <a:rect l="l" t="t" r="r" b="b"/>
            <a:pathLst>
              <a:path w="2190750" h="485139">
                <a:moveTo>
                  <a:pt x="2101712" y="484799"/>
                </a:moveTo>
                <a:lnTo>
                  <a:pt x="88587" y="484799"/>
                </a:lnTo>
                <a:lnTo>
                  <a:pt x="54105" y="477838"/>
                </a:lnTo>
                <a:lnTo>
                  <a:pt x="25946" y="458853"/>
                </a:lnTo>
                <a:lnTo>
                  <a:pt x="6961" y="430694"/>
                </a:lnTo>
                <a:lnTo>
                  <a:pt x="0" y="396212"/>
                </a:lnTo>
                <a:lnTo>
                  <a:pt x="0" y="88587"/>
                </a:lnTo>
                <a:lnTo>
                  <a:pt x="6961" y="54105"/>
                </a:lnTo>
                <a:lnTo>
                  <a:pt x="25946" y="25946"/>
                </a:lnTo>
                <a:lnTo>
                  <a:pt x="54105" y="6961"/>
                </a:lnTo>
                <a:lnTo>
                  <a:pt x="88587" y="0"/>
                </a:lnTo>
                <a:lnTo>
                  <a:pt x="2101712" y="0"/>
                </a:lnTo>
                <a:lnTo>
                  <a:pt x="2150860" y="14883"/>
                </a:lnTo>
                <a:lnTo>
                  <a:pt x="2183556" y="54686"/>
                </a:lnTo>
                <a:lnTo>
                  <a:pt x="2190299" y="88587"/>
                </a:lnTo>
                <a:lnTo>
                  <a:pt x="2190299" y="396212"/>
                </a:lnTo>
                <a:lnTo>
                  <a:pt x="2183338" y="430694"/>
                </a:lnTo>
                <a:lnTo>
                  <a:pt x="2164353" y="458853"/>
                </a:lnTo>
                <a:lnTo>
                  <a:pt x="2136194" y="477838"/>
                </a:lnTo>
                <a:lnTo>
                  <a:pt x="2101712" y="4847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450639" y="1875065"/>
            <a:ext cx="645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latin typeface="Tahoma"/>
                <a:cs typeface="Tahoma"/>
              </a:rPr>
              <a:t>Моя</a:t>
            </a:r>
            <a:r>
              <a:rPr sz="900" spc="-6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школа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981200" y="2422875"/>
            <a:ext cx="5181600" cy="1503680"/>
            <a:chOff x="1981200" y="2422875"/>
            <a:chExt cx="5181600" cy="1503680"/>
          </a:xfrm>
        </p:grpSpPr>
        <p:sp>
          <p:nvSpPr>
            <p:cNvPr id="31" name="object 31"/>
            <p:cNvSpPr/>
            <p:nvPr/>
          </p:nvSpPr>
          <p:spPr>
            <a:xfrm>
              <a:off x="1981200" y="2422875"/>
              <a:ext cx="5181600" cy="1503680"/>
            </a:xfrm>
            <a:custGeom>
              <a:avLst/>
              <a:gdLst/>
              <a:ahLst/>
              <a:cxnLst/>
              <a:rect l="l" t="t" r="r" b="b"/>
              <a:pathLst>
                <a:path w="5181600" h="1503679">
                  <a:moveTo>
                    <a:pt x="4990064" y="1503300"/>
                  </a:moveTo>
                  <a:lnTo>
                    <a:pt x="191535" y="1503300"/>
                  </a:lnTo>
                  <a:lnTo>
                    <a:pt x="147618" y="1498241"/>
                  </a:lnTo>
                  <a:lnTo>
                    <a:pt x="107302" y="1483832"/>
                  </a:lnTo>
                  <a:lnTo>
                    <a:pt x="71739" y="1461221"/>
                  </a:lnTo>
                  <a:lnTo>
                    <a:pt x="42078" y="1431560"/>
                  </a:lnTo>
                  <a:lnTo>
                    <a:pt x="19467" y="1395996"/>
                  </a:lnTo>
                  <a:lnTo>
                    <a:pt x="5058" y="1355681"/>
                  </a:lnTo>
                  <a:lnTo>
                    <a:pt x="0" y="1311764"/>
                  </a:lnTo>
                  <a:lnTo>
                    <a:pt x="0" y="191535"/>
                  </a:lnTo>
                  <a:lnTo>
                    <a:pt x="5058" y="147618"/>
                  </a:lnTo>
                  <a:lnTo>
                    <a:pt x="19467" y="107302"/>
                  </a:lnTo>
                  <a:lnTo>
                    <a:pt x="42078" y="71739"/>
                  </a:lnTo>
                  <a:lnTo>
                    <a:pt x="71739" y="42078"/>
                  </a:lnTo>
                  <a:lnTo>
                    <a:pt x="107302" y="19467"/>
                  </a:lnTo>
                  <a:lnTo>
                    <a:pt x="147618" y="5058"/>
                  </a:lnTo>
                  <a:lnTo>
                    <a:pt x="191535" y="0"/>
                  </a:lnTo>
                  <a:lnTo>
                    <a:pt x="4990064" y="0"/>
                  </a:lnTo>
                  <a:lnTo>
                    <a:pt x="5063362" y="14579"/>
                  </a:lnTo>
                  <a:lnTo>
                    <a:pt x="5125500" y="56099"/>
                  </a:lnTo>
                  <a:lnTo>
                    <a:pt x="5167020" y="118238"/>
                  </a:lnTo>
                  <a:lnTo>
                    <a:pt x="5181599" y="191535"/>
                  </a:lnTo>
                  <a:lnTo>
                    <a:pt x="5181599" y="1311764"/>
                  </a:lnTo>
                  <a:lnTo>
                    <a:pt x="5176541" y="1355681"/>
                  </a:lnTo>
                  <a:lnTo>
                    <a:pt x="5162132" y="1395996"/>
                  </a:lnTo>
                  <a:lnTo>
                    <a:pt x="5139521" y="1431560"/>
                  </a:lnTo>
                  <a:lnTo>
                    <a:pt x="5109860" y="1461221"/>
                  </a:lnTo>
                  <a:lnTo>
                    <a:pt x="5074297" y="1483832"/>
                  </a:lnTo>
                  <a:lnTo>
                    <a:pt x="5033982" y="1498241"/>
                  </a:lnTo>
                  <a:lnTo>
                    <a:pt x="4990064" y="150330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96634" y="2637512"/>
              <a:ext cx="1415415" cy="485140"/>
            </a:xfrm>
            <a:custGeom>
              <a:avLst/>
              <a:gdLst/>
              <a:ahLst/>
              <a:cxnLst/>
              <a:rect l="l" t="t" r="r" b="b"/>
              <a:pathLst>
                <a:path w="1415414" h="485139">
                  <a:moveTo>
                    <a:pt x="1337648" y="484949"/>
                  </a:moveTo>
                  <a:lnTo>
                    <a:pt x="77451" y="484949"/>
                  </a:lnTo>
                  <a:lnTo>
                    <a:pt x="47303" y="478863"/>
                  </a:lnTo>
                  <a:lnTo>
                    <a:pt x="22684" y="462264"/>
                  </a:lnTo>
                  <a:lnTo>
                    <a:pt x="6086" y="437646"/>
                  </a:lnTo>
                  <a:lnTo>
                    <a:pt x="0" y="407498"/>
                  </a:lnTo>
                  <a:lnTo>
                    <a:pt x="0" y="77451"/>
                  </a:lnTo>
                  <a:lnTo>
                    <a:pt x="6086" y="47303"/>
                  </a:lnTo>
                  <a:lnTo>
                    <a:pt x="22684" y="22684"/>
                  </a:lnTo>
                  <a:lnTo>
                    <a:pt x="47303" y="6086"/>
                  </a:lnTo>
                  <a:lnTo>
                    <a:pt x="77451" y="0"/>
                  </a:lnTo>
                  <a:lnTo>
                    <a:pt x="1337648" y="0"/>
                  </a:lnTo>
                  <a:lnTo>
                    <a:pt x="1380618" y="13012"/>
                  </a:lnTo>
                  <a:lnTo>
                    <a:pt x="1409204" y="47811"/>
                  </a:lnTo>
                  <a:lnTo>
                    <a:pt x="1415100" y="77451"/>
                  </a:lnTo>
                  <a:lnTo>
                    <a:pt x="1415100" y="407498"/>
                  </a:lnTo>
                  <a:lnTo>
                    <a:pt x="1409013" y="437646"/>
                  </a:lnTo>
                  <a:lnTo>
                    <a:pt x="1392415" y="462264"/>
                  </a:lnTo>
                  <a:lnTo>
                    <a:pt x="1367796" y="478863"/>
                  </a:lnTo>
                  <a:lnTo>
                    <a:pt x="1337648" y="4849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388547" y="2694360"/>
            <a:ext cx="1231265" cy="349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0" marR="5080" indent="-375285">
              <a:lnSpc>
                <a:spcPct val="118100"/>
              </a:lnSpc>
              <a:spcBef>
                <a:spcPts val="100"/>
              </a:spcBef>
            </a:pPr>
            <a:r>
              <a:rPr sz="900" spc="10" dirty="0">
                <a:solidFill>
                  <a:srgbClr val="595959"/>
                </a:solidFill>
                <a:latin typeface="Tahoma"/>
                <a:cs typeface="Tahoma"/>
              </a:rPr>
              <a:t>Цифровой</a:t>
            </a:r>
            <a:r>
              <a:rPr sz="900" spc="15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595959"/>
                </a:solidFill>
                <a:latin typeface="Tahoma"/>
                <a:cs typeface="Tahoma"/>
              </a:rPr>
              <a:t>помощник учителя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296634" y="3259587"/>
            <a:ext cx="1415415" cy="485140"/>
          </a:xfrm>
          <a:custGeom>
            <a:avLst/>
            <a:gdLst/>
            <a:ahLst/>
            <a:cxnLst/>
            <a:rect l="l" t="t" r="r" b="b"/>
            <a:pathLst>
              <a:path w="1415414" h="485139">
                <a:moveTo>
                  <a:pt x="1337648" y="484949"/>
                </a:moveTo>
                <a:lnTo>
                  <a:pt x="77451" y="484949"/>
                </a:lnTo>
                <a:lnTo>
                  <a:pt x="47303" y="478863"/>
                </a:lnTo>
                <a:lnTo>
                  <a:pt x="22684" y="462264"/>
                </a:lnTo>
                <a:lnTo>
                  <a:pt x="6086" y="437645"/>
                </a:lnTo>
                <a:lnTo>
                  <a:pt x="0" y="407498"/>
                </a:lnTo>
                <a:lnTo>
                  <a:pt x="0" y="77451"/>
                </a:lnTo>
                <a:lnTo>
                  <a:pt x="6086" y="47303"/>
                </a:lnTo>
                <a:lnTo>
                  <a:pt x="22684" y="22684"/>
                </a:lnTo>
                <a:lnTo>
                  <a:pt x="47303" y="6086"/>
                </a:lnTo>
                <a:lnTo>
                  <a:pt x="77451" y="0"/>
                </a:lnTo>
                <a:lnTo>
                  <a:pt x="1337648" y="0"/>
                </a:lnTo>
                <a:lnTo>
                  <a:pt x="1380618" y="13012"/>
                </a:lnTo>
                <a:lnTo>
                  <a:pt x="1409204" y="47811"/>
                </a:lnTo>
                <a:lnTo>
                  <a:pt x="1415100" y="77451"/>
                </a:lnTo>
                <a:lnTo>
                  <a:pt x="1415100" y="407498"/>
                </a:lnTo>
                <a:lnTo>
                  <a:pt x="1409013" y="437645"/>
                </a:lnTo>
                <a:lnTo>
                  <a:pt x="1392415" y="462264"/>
                </a:lnTo>
                <a:lnTo>
                  <a:pt x="1367796" y="478863"/>
                </a:lnTo>
                <a:lnTo>
                  <a:pt x="1337648" y="4849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698588" y="3316435"/>
            <a:ext cx="611505" cy="349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5080" indent="-33655">
              <a:lnSpc>
                <a:spcPct val="118100"/>
              </a:lnSpc>
              <a:spcBef>
                <a:spcPts val="100"/>
              </a:spcBef>
            </a:pPr>
            <a:r>
              <a:rPr sz="900" spc="-10" dirty="0">
                <a:solidFill>
                  <a:srgbClr val="595959"/>
                </a:solidFill>
                <a:latin typeface="Tahoma"/>
                <a:cs typeface="Tahoma"/>
              </a:rPr>
              <a:t>Цифровой психолог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858721" y="2637512"/>
            <a:ext cx="1415415" cy="485140"/>
          </a:xfrm>
          <a:custGeom>
            <a:avLst/>
            <a:gdLst/>
            <a:ahLst/>
            <a:cxnLst/>
            <a:rect l="l" t="t" r="r" b="b"/>
            <a:pathLst>
              <a:path w="1415414" h="485139">
                <a:moveTo>
                  <a:pt x="1337648" y="484949"/>
                </a:moveTo>
                <a:lnTo>
                  <a:pt x="77450" y="484949"/>
                </a:lnTo>
                <a:lnTo>
                  <a:pt x="47303" y="478863"/>
                </a:lnTo>
                <a:lnTo>
                  <a:pt x="22684" y="462264"/>
                </a:lnTo>
                <a:lnTo>
                  <a:pt x="6086" y="437646"/>
                </a:lnTo>
                <a:lnTo>
                  <a:pt x="0" y="407498"/>
                </a:lnTo>
                <a:lnTo>
                  <a:pt x="0" y="77451"/>
                </a:lnTo>
                <a:lnTo>
                  <a:pt x="6086" y="47303"/>
                </a:lnTo>
                <a:lnTo>
                  <a:pt x="22684" y="22684"/>
                </a:lnTo>
                <a:lnTo>
                  <a:pt x="47303" y="6086"/>
                </a:lnTo>
                <a:lnTo>
                  <a:pt x="77450" y="0"/>
                </a:lnTo>
                <a:lnTo>
                  <a:pt x="1337648" y="0"/>
                </a:lnTo>
                <a:lnTo>
                  <a:pt x="1380618" y="13012"/>
                </a:lnTo>
                <a:lnTo>
                  <a:pt x="1409204" y="47811"/>
                </a:lnTo>
                <a:lnTo>
                  <a:pt x="1415099" y="77451"/>
                </a:lnTo>
                <a:lnTo>
                  <a:pt x="1415099" y="407498"/>
                </a:lnTo>
                <a:lnTo>
                  <a:pt x="1409013" y="437646"/>
                </a:lnTo>
                <a:lnTo>
                  <a:pt x="1392414" y="462264"/>
                </a:lnTo>
                <a:lnTo>
                  <a:pt x="1367795" y="478863"/>
                </a:lnTo>
                <a:lnTo>
                  <a:pt x="1337648" y="4849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950635" y="2694360"/>
            <a:ext cx="1231265" cy="349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 marR="5080" indent="-337185">
              <a:lnSpc>
                <a:spcPct val="118100"/>
              </a:lnSpc>
              <a:spcBef>
                <a:spcPts val="100"/>
              </a:spcBef>
            </a:pPr>
            <a:r>
              <a:rPr sz="900" spc="10" dirty="0">
                <a:solidFill>
                  <a:srgbClr val="595959"/>
                </a:solidFill>
                <a:latin typeface="Tahoma"/>
                <a:cs typeface="Tahoma"/>
              </a:rPr>
              <a:t>Цифровой</a:t>
            </a:r>
            <a:r>
              <a:rPr sz="900" spc="15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595959"/>
                </a:solidFill>
                <a:latin typeface="Tahoma"/>
                <a:cs typeface="Tahoma"/>
              </a:rPr>
              <a:t>помощник родителя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858721" y="3259587"/>
            <a:ext cx="1415415" cy="485140"/>
          </a:xfrm>
          <a:custGeom>
            <a:avLst/>
            <a:gdLst/>
            <a:ahLst/>
            <a:cxnLst/>
            <a:rect l="l" t="t" r="r" b="b"/>
            <a:pathLst>
              <a:path w="1415414" h="485139">
                <a:moveTo>
                  <a:pt x="1337648" y="484949"/>
                </a:moveTo>
                <a:lnTo>
                  <a:pt x="77450" y="484949"/>
                </a:lnTo>
                <a:lnTo>
                  <a:pt x="47303" y="478863"/>
                </a:lnTo>
                <a:lnTo>
                  <a:pt x="22684" y="462264"/>
                </a:lnTo>
                <a:lnTo>
                  <a:pt x="6086" y="437645"/>
                </a:lnTo>
                <a:lnTo>
                  <a:pt x="0" y="407498"/>
                </a:lnTo>
                <a:lnTo>
                  <a:pt x="0" y="77451"/>
                </a:lnTo>
                <a:lnTo>
                  <a:pt x="6086" y="47303"/>
                </a:lnTo>
                <a:lnTo>
                  <a:pt x="22684" y="22684"/>
                </a:lnTo>
                <a:lnTo>
                  <a:pt x="47303" y="6086"/>
                </a:lnTo>
                <a:lnTo>
                  <a:pt x="77450" y="0"/>
                </a:lnTo>
                <a:lnTo>
                  <a:pt x="1337648" y="0"/>
                </a:lnTo>
                <a:lnTo>
                  <a:pt x="1380618" y="13012"/>
                </a:lnTo>
                <a:lnTo>
                  <a:pt x="1409204" y="47811"/>
                </a:lnTo>
                <a:lnTo>
                  <a:pt x="1415099" y="77451"/>
                </a:lnTo>
                <a:lnTo>
                  <a:pt x="1415099" y="407498"/>
                </a:lnTo>
                <a:lnTo>
                  <a:pt x="1409013" y="437645"/>
                </a:lnTo>
                <a:lnTo>
                  <a:pt x="1392414" y="462264"/>
                </a:lnTo>
                <a:lnTo>
                  <a:pt x="1367795" y="478863"/>
                </a:lnTo>
                <a:lnTo>
                  <a:pt x="1337648" y="4849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004642" y="3316435"/>
            <a:ext cx="1123315" cy="3492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900" spc="70" dirty="0">
                <a:solidFill>
                  <a:srgbClr val="595959"/>
                </a:solidFill>
                <a:latin typeface="Tahoma"/>
                <a:cs typeface="Tahoma"/>
              </a:rPr>
              <a:t>ЕАИС</a:t>
            </a:r>
            <a:r>
              <a:rPr sz="900" spc="-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595959"/>
                </a:solidFill>
                <a:latin typeface="Tahoma"/>
                <a:cs typeface="Tahoma"/>
              </a:rPr>
              <a:t>ДО</a:t>
            </a:r>
            <a:endParaRPr sz="9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900" dirty="0">
                <a:solidFill>
                  <a:srgbClr val="595959"/>
                </a:solidFill>
                <a:latin typeface="Tahoma"/>
                <a:cs typeface="Tahoma"/>
              </a:rPr>
              <a:t>и</a:t>
            </a:r>
            <a:r>
              <a:rPr sz="900" spc="5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595959"/>
                </a:solidFill>
                <a:latin typeface="Tahoma"/>
                <a:cs typeface="Tahoma"/>
              </a:rPr>
              <a:t>Типовое</a:t>
            </a:r>
            <a:r>
              <a:rPr sz="900" spc="5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595959"/>
                </a:solidFill>
                <a:latin typeface="Tahoma"/>
                <a:cs typeface="Tahoma"/>
              </a:rPr>
              <a:t>решение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420809" y="2637512"/>
            <a:ext cx="1415415" cy="485140"/>
          </a:xfrm>
          <a:custGeom>
            <a:avLst/>
            <a:gdLst/>
            <a:ahLst/>
            <a:cxnLst/>
            <a:rect l="l" t="t" r="r" b="b"/>
            <a:pathLst>
              <a:path w="1415415" h="485139">
                <a:moveTo>
                  <a:pt x="1337647" y="484949"/>
                </a:moveTo>
                <a:lnTo>
                  <a:pt x="77450" y="484949"/>
                </a:lnTo>
                <a:lnTo>
                  <a:pt x="47303" y="478863"/>
                </a:lnTo>
                <a:lnTo>
                  <a:pt x="22684" y="462264"/>
                </a:lnTo>
                <a:lnTo>
                  <a:pt x="6086" y="437646"/>
                </a:lnTo>
                <a:lnTo>
                  <a:pt x="0" y="407498"/>
                </a:lnTo>
                <a:lnTo>
                  <a:pt x="0" y="77451"/>
                </a:lnTo>
                <a:lnTo>
                  <a:pt x="6086" y="47303"/>
                </a:lnTo>
                <a:lnTo>
                  <a:pt x="22684" y="22684"/>
                </a:lnTo>
                <a:lnTo>
                  <a:pt x="47303" y="6086"/>
                </a:lnTo>
                <a:lnTo>
                  <a:pt x="77450" y="0"/>
                </a:lnTo>
                <a:lnTo>
                  <a:pt x="1337647" y="0"/>
                </a:lnTo>
                <a:lnTo>
                  <a:pt x="1380618" y="13012"/>
                </a:lnTo>
                <a:lnTo>
                  <a:pt x="1409204" y="47811"/>
                </a:lnTo>
                <a:lnTo>
                  <a:pt x="1415099" y="77451"/>
                </a:lnTo>
                <a:lnTo>
                  <a:pt x="1415099" y="407498"/>
                </a:lnTo>
                <a:lnTo>
                  <a:pt x="1409013" y="437646"/>
                </a:lnTo>
                <a:lnTo>
                  <a:pt x="1392414" y="462264"/>
                </a:lnTo>
                <a:lnTo>
                  <a:pt x="1367795" y="478863"/>
                </a:lnTo>
                <a:lnTo>
                  <a:pt x="1337647" y="4849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512722" y="2694360"/>
            <a:ext cx="1231265" cy="349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635" marR="5080" indent="-369570">
              <a:lnSpc>
                <a:spcPct val="118100"/>
              </a:lnSpc>
              <a:spcBef>
                <a:spcPts val="100"/>
              </a:spcBef>
            </a:pPr>
            <a:r>
              <a:rPr sz="900" spc="10" dirty="0">
                <a:solidFill>
                  <a:srgbClr val="595959"/>
                </a:solidFill>
                <a:latin typeface="Tahoma"/>
                <a:cs typeface="Tahoma"/>
              </a:rPr>
              <a:t>Цифровой</a:t>
            </a:r>
            <a:r>
              <a:rPr sz="900" spc="15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595959"/>
                </a:solidFill>
                <a:latin typeface="Tahoma"/>
                <a:cs typeface="Tahoma"/>
              </a:rPr>
              <a:t>помощник ученика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420809" y="3259587"/>
            <a:ext cx="1415415" cy="485140"/>
          </a:xfrm>
          <a:custGeom>
            <a:avLst/>
            <a:gdLst/>
            <a:ahLst/>
            <a:cxnLst/>
            <a:rect l="l" t="t" r="r" b="b"/>
            <a:pathLst>
              <a:path w="1415415" h="485139">
                <a:moveTo>
                  <a:pt x="1337647" y="484949"/>
                </a:moveTo>
                <a:lnTo>
                  <a:pt x="77450" y="484949"/>
                </a:lnTo>
                <a:lnTo>
                  <a:pt x="47303" y="478863"/>
                </a:lnTo>
                <a:lnTo>
                  <a:pt x="22684" y="462264"/>
                </a:lnTo>
                <a:lnTo>
                  <a:pt x="6086" y="437645"/>
                </a:lnTo>
                <a:lnTo>
                  <a:pt x="0" y="407498"/>
                </a:lnTo>
                <a:lnTo>
                  <a:pt x="0" y="77451"/>
                </a:lnTo>
                <a:lnTo>
                  <a:pt x="6086" y="47303"/>
                </a:lnTo>
                <a:lnTo>
                  <a:pt x="22684" y="22684"/>
                </a:lnTo>
                <a:lnTo>
                  <a:pt x="47303" y="6086"/>
                </a:lnTo>
                <a:lnTo>
                  <a:pt x="77450" y="0"/>
                </a:lnTo>
                <a:lnTo>
                  <a:pt x="1337647" y="0"/>
                </a:lnTo>
                <a:lnTo>
                  <a:pt x="1380618" y="13012"/>
                </a:lnTo>
                <a:lnTo>
                  <a:pt x="1409204" y="47811"/>
                </a:lnTo>
                <a:lnTo>
                  <a:pt x="1415099" y="77451"/>
                </a:lnTo>
                <a:lnTo>
                  <a:pt x="1415099" y="407498"/>
                </a:lnTo>
                <a:lnTo>
                  <a:pt x="1409013" y="437645"/>
                </a:lnTo>
                <a:lnTo>
                  <a:pt x="1392414" y="462264"/>
                </a:lnTo>
                <a:lnTo>
                  <a:pt x="1367795" y="478863"/>
                </a:lnTo>
                <a:lnTo>
                  <a:pt x="1337647" y="4849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780471" y="3316435"/>
            <a:ext cx="696595" cy="349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marR="5080" indent="-208915">
              <a:lnSpc>
                <a:spcPct val="118100"/>
              </a:lnSpc>
              <a:spcBef>
                <a:spcPts val="100"/>
              </a:spcBef>
            </a:pPr>
            <a:r>
              <a:rPr sz="900" spc="-10" dirty="0">
                <a:solidFill>
                  <a:srgbClr val="595959"/>
                </a:solidFill>
                <a:latin typeface="Tahoma"/>
                <a:cs typeface="Tahoma"/>
              </a:rPr>
              <a:t>Библиотека </a:t>
            </a:r>
            <a:r>
              <a:rPr sz="900" spc="40" dirty="0">
                <a:solidFill>
                  <a:srgbClr val="595959"/>
                </a:solidFill>
                <a:latin typeface="Tahoma"/>
                <a:cs typeface="Tahoma"/>
              </a:rPr>
              <a:t>ЦОК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264024" y="4090372"/>
            <a:ext cx="4605020" cy="379730"/>
          </a:xfrm>
          <a:custGeom>
            <a:avLst/>
            <a:gdLst/>
            <a:ahLst/>
            <a:cxnLst/>
            <a:rect l="l" t="t" r="r" b="b"/>
            <a:pathLst>
              <a:path w="4605020" h="379729">
                <a:moveTo>
                  <a:pt x="4502891" y="379499"/>
                </a:moveTo>
                <a:lnTo>
                  <a:pt x="101808" y="379499"/>
                </a:lnTo>
                <a:lnTo>
                  <a:pt x="62180" y="371499"/>
                </a:lnTo>
                <a:lnTo>
                  <a:pt x="29819" y="349681"/>
                </a:lnTo>
                <a:lnTo>
                  <a:pt x="8000" y="317320"/>
                </a:lnTo>
                <a:lnTo>
                  <a:pt x="0" y="277691"/>
                </a:lnTo>
                <a:lnTo>
                  <a:pt x="0" y="101808"/>
                </a:lnTo>
                <a:lnTo>
                  <a:pt x="8000" y="62179"/>
                </a:lnTo>
                <a:lnTo>
                  <a:pt x="29819" y="29818"/>
                </a:lnTo>
                <a:lnTo>
                  <a:pt x="62180" y="8000"/>
                </a:lnTo>
                <a:lnTo>
                  <a:pt x="101808" y="0"/>
                </a:lnTo>
                <a:lnTo>
                  <a:pt x="4502891" y="0"/>
                </a:lnTo>
                <a:lnTo>
                  <a:pt x="4541852" y="7749"/>
                </a:lnTo>
                <a:lnTo>
                  <a:pt x="4574881" y="29818"/>
                </a:lnTo>
                <a:lnTo>
                  <a:pt x="4596950" y="62848"/>
                </a:lnTo>
                <a:lnTo>
                  <a:pt x="4604699" y="101808"/>
                </a:lnTo>
                <a:lnTo>
                  <a:pt x="4604699" y="277691"/>
                </a:lnTo>
                <a:lnTo>
                  <a:pt x="4596699" y="317320"/>
                </a:lnTo>
                <a:lnTo>
                  <a:pt x="4574880" y="349681"/>
                </a:lnTo>
                <a:lnTo>
                  <a:pt x="4542519" y="371499"/>
                </a:lnTo>
                <a:lnTo>
                  <a:pt x="4502891" y="379499"/>
                </a:lnTo>
                <a:close/>
              </a:path>
            </a:pathLst>
          </a:custGeom>
          <a:solidFill>
            <a:srgbClr val="FFC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968707" y="4178611"/>
            <a:ext cx="31972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latin typeface="Tahoma"/>
                <a:cs typeface="Tahoma"/>
              </a:rPr>
              <a:t>Реестры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50" dirty="0">
                <a:latin typeface="Tahoma"/>
                <a:cs typeface="Tahoma"/>
              </a:rPr>
              <a:t>участников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40" dirty="0">
                <a:latin typeface="Tahoma"/>
                <a:cs typeface="Tahoma"/>
              </a:rPr>
              <a:t>образовательных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отношений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374673" y="1505442"/>
            <a:ext cx="2383155" cy="509270"/>
            <a:chOff x="3374673" y="1505442"/>
            <a:chExt cx="2383155" cy="509270"/>
          </a:xfrm>
        </p:grpSpPr>
        <p:sp>
          <p:nvSpPr>
            <p:cNvPr id="47" name="object 47"/>
            <p:cNvSpPr/>
            <p:nvPr/>
          </p:nvSpPr>
          <p:spPr>
            <a:xfrm>
              <a:off x="3462142" y="1514967"/>
              <a:ext cx="1083310" cy="167005"/>
            </a:xfrm>
            <a:custGeom>
              <a:avLst/>
              <a:gdLst/>
              <a:ahLst/>
              <a:cxnLst/>
              <a:rect l="l" t="t" r="r" b="b"/>
              <a:pathLst>
                <a:path w="1083310" h="167005">
                  <a:moveTo>
                    <a:pt x="1082846" y="0"/>
                  </a:moveTo>
                  <a:lnTo>
                    <a:pt x="1039124" y="33391"/>
                  </a:lnTo>
                  <a:lnTo>
                    <a:pt x="968143" y="51842"/>
                  </a:lnTo>
                  <a:lnTo>
                    <a:pt x="922531" y="60147"/>
                  </a:lnTo>
                  <a:lnTo>
                    <a:pt x="871252" y="67935"/>
                  </a:lnTo>
                  <a:lnTo>
                    <a:pt x="815115" y="75282"/>
                  </a:lnTo>
                  <a:lnTo>
                    <a:pt x="754929" y="82260"/>
                  </a:lnTo>
                  <a:lnTo>
                    <a:pt x="691505" y="88943"/>
                  </a:lnTo>
                  <a:lnTo>
                    <a:pt x="625652" y="95406"/>
                  </a:lnTo>
                  <a:lnTo>
                    <a:pt x="558179" y="101722"/>
                  </a:lnTo>
                  <a:lnTo>
                    <a:pt x="489896" y="107965"/>
                  </a:lnTo>
                  <a:lnTo>
                    <a:pt x="434380" y="113034"/>
                  </a:lnTo>
                  <a:lnTo>
                    <a:pt x="379297" y="118144"/>
                  </a:lnTo>
                  <a:lnTo>
                    <a:pt x="325084" y="123332"/>
                  </a:lnTo>
                  <a:lnTo>
                    <a:pt x="272173" y="128640"/>
                  </a:lnTo>
                  <a:lnTo>
                    <a:pt x="220999" y="134106"/>
                  </a:lnTo>
                  <a:lnTo>
                    <a:pt x="171996" y="139770"/>
                  </a:lnTo>
                  <a:lnTo>
                    <a:pt x="125600" y="145672"/>
                  </a:lnTo>
                  <a:lnTo>
                    <a:pt x="82243" y="151851"/>
                  </a:lnTo>
                  <a:lnTo>
                    <a:pt x="42361" y="158346"/>
                  </a:lnTo>
                  <a:lnTo>
                    <a:pt x="6387" y="165198"/>
                  </a:lnTo>
                  <a:lnTo>
                    <a:pt x="0" y="166557"/>
                  </a:lnTo>
                </a:path>
              </a:pathLst>
            </a:custGeom>
            <a:ln w="1904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74673" y="1643631"/>
              <a:ext cx="110604" cy="8481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72754" y="1932598"/>
              <a:ext cx="215000" cy="8198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544989" y="1514967"/>
              <a:ext cx="1125220" cy="167640"/>
            </a:xfrm>
            <a:custGeom>
              <a:avLst/>
              <a:gdLst/>
              <a:ahLst/>
              <a:cxnLst/>
              <a:rect l="l" t="t" r="r" b="b"/>
              <a:pathLst>
                <a:path w="1125220" h="167639">
                  <a:moveTo>
                    <a:pt x="0" y="0"/>
                  </a:moveTo>
                  <a:lnTo>
                    <a:pt x="45292" y="33391"/>
                  </a:lnTo>
                  <a:lnTo>
                    <a:pt x="118823" y="51842"/>
                  </a:lnTo>
                  <a:lnTo>
                    <a:pt x="166073" y="60147"/>
                  </a:lnTo>
                  <a:lnTo>
                    <a:pt x="219195" y="67935"/>
                  </a:lnTo>
                  <a:lnTo>
                    <a:pt x="277349" y="75282"/>
                  </a:lnTo>
                  <a:lnTo>
                    <a:pt x="339696" y="82260"/>
                  </a:lnTo>
                  <a:lnTo>
                    <a:pt x="405399" y="88943"/>
                  </a:lnTo>
                  <a:lnTo>
                    <a:pt x="473618" y="95406"/>
                  </a:lnTo>
                  <a:lnTo>
                    <a:pt x="543514" y="101722"/>
                  </a:lnTo>
                  <a:lnTo>
                    <a:pt x="614249" y="107965"/>
                  </a:lnTo>
                  <a:lnTo>
                    <a:pt x="671760" y="113034"/>
                  </a:lnTo>
                  <a:lnTo>
                    <a:pt x="728822" y="118144"/>
                  </a:lnTo>
                  <a:lnTo>
                    <a:pt x="784983" y="123332"/>
                  </a:lnTo>
                  <a:lnTo>
                    <a:pt x="839794" y="128640"/>
                  </a:lnTo>
                  <a:lnTo>
                    <a:pt x="892806" y="134106"/>
                  </a:lnTo>
                  <a:lnTo>
                    <a:pt x="943569" y="139770"/>
                  </a:lnTo>
                  <a:lnTo>
                    <a:pt x="991632" y="145672"/>
                  </a:lnTo>
                  <a:lnTo>
                    <a:pt x="1036546" y="151851"/>
                  </a:lnTo>
                  <a:lnTo>
                    <a:pt x="1077861" y="158346"/>
                  </a:lnTo>
                  <a:lnTo>
                    <a:pt x="1118051" y="165785"/>
                  </a:lnTo>
                  <a:lnTo>
                    <a:pt x="1123758" y="166971"/>
                  </a:lnTo>
                  <a:lnTo>
                    <a:pt x="1125111" y="167263"/>
                  </a:lnTo>
                </a:path>
              </a:pathLst>
            </a:custGeom>
            <a:ln w="1904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47158" y="1644244"/>
              <a:ext cx="110664" cy="84373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450544" y="4636172"/>
            <a:ext cx="3125470" cy="1778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60" dirty="0">
                <a:solidFill>
                  <a:srgbClr val="888888"/>
                </a:solidFill>
                <a:latin typeface="Tahoma"/>
                <a:cs typeface="Tahoma"/>
              </a:rPr>
              <a:t>04</a:t>
            </a:r>
            <a:r>
              <a:rPr sz="1000" spc="300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000" spc="20" dirty="0">
                <a:solidFill>
                  <a:srgbClr val="888888"/>
                </a:solidFill>
                <a:latin typeface="Tahoma"/>
                <a:cs typeface="Tahoma"/>
              </a:rPr>
              <a:t>Цифровой</a:t>
            </a:r>
            <a:r>
              <a:rPr sz="1000" spc="-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000" spc="50" dirty="0">
                <a:solidFill>
                  <a:srgbClr val="888888"/>
                </a:solidFill>
                <a:latin typeface="Tahoma"/>
                <a:cs typeface="Tahoma"/>
              </a:rPr>
              <a:t>помощник</a:t>
            </a:r>
            <a:r>
              <a:rPr sz="1000" spc="-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000" spc="20" dirty="0">
                <a:solidFill>
                  <a:srgbClr val="888888"/>
                </a:solidFill>
                <a:latin typeface="Tahoma"/>
                <a:cs typeface="Tahoma"/>
              </a:rPr>
              <a:t>родителя</a:t>
            </a:r>
            <a:r>
              <a:rPr sz="1000" spc="140" dirty="0">
                <a:solidFill>
                  <a:srgbClr val="888888"/>
                </a:solidFill>
                <a:latin typeface="Tahoma"/>
                <a:cs typeface="Tahoma"/>
              </a:rPr>
              <a:t>  </a:t>
            </a:r>
            <a:r>
              <a:rPr sz="1000" spc="-10" dirty="0">
                <a:solidFill>
                  <a:srgbClr val="45B700"/>
                </a:solidFill>
                <a:latin typeface="Tahoma"/>
                <a:cs typeface="Tahoma"/>
              </a:rPr>
              <a:t>parent.edu.ru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 dirty="0">
                <a:solidFill>
                  <a:srgbClr val="000000"/>
                </a:solidFill>
              </a:rPr>
              <a:t>Предпосылки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создания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495626"/>
            <a:ext cx="9144000" cy="652145"/>
          </a:xfrm>
          <a:custGeom>
            <a:avLst/>
            <a:gdLst/>
            <a:ahLst/>
            <a:cxnLst/>
            <a:rect l="l" t="t" r="r" b="b"/>
            <a:pathLst>
              <a:path w="9144000" h="652144">
                <a:moveTo>
                  <a:pt x="0" y="651735"/>
                </a:moveTo>
                <a:lnTo>
                  <a:pt x="9143999" y="0"/>
                </a:lnTo>
              </a:path>
            </a:pathLst>
          </a:custGeom>
          <a:ln w="28574">
            <a:solidFill>
              <a:srgbClr val="D1F4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5174" y="2481678"/>
            <a:ext cx="1562100" cy="603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100" spc="55" dirty="0">
                <a:solidFill>
                  <a:srgbClr val="060808"/>
                </a:solidFill>
                <a:latin typeface="Tahoma"/>
                <a:cs typeface="Tahoma"/>
              </a:rPr>
              <a:t>Возрастающая</a:t>
            </a:r>
            <a:r>
              <a:rPr sz="1100" spc="-6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060808"/>
                </a:solidFill>
                <a:latin typeface="Tahoma"/>
                <a:cs typeface="Tahoma"/>
              </a:rPr>
              <a:t>роль </a:t>
            </a:r>
            <a:r>
              <a:rPr sz="1100" spc="20" dirty="0">
                <a:solidFill>
                  <a:srgbClr val="060808"/>
                </a:solidFill>
                <a:latin typeface="Tahoma"/>
                <a:cs typeface="Tahoma"/>
              </a:rPr>
              <a:t>цифровых</a:t>
            </a:r>
            <a:r>
              <a:rPr sz="1100" spc="13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060808"/>
                </a:solidFill>
                <a:latin typeface="Tahoma"/>
                <a:cs typeface="Tahoma"/>
              </a:rPr>
              <a:t>технологий </a:t>
            </a:r>
            <a:r>
              <a:rPr sz="1100" spc="50" dirty="0">
                <a:solidFill>
                  <a:srgbClr val="060808"/>
                </a:solidFill>
                <a:latin typeface="Tahoma"/>
                <a:cs typeface="Tahoma"/>
              </a:rPr>
              <a:t>в</a:t>
            </a:r>
            <a:r>
              <a:rPr sz="1100" spc="-7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100" spc="40" dirty="0">
                <a:solidFill>
                  <a:srgbClr val="060808"/>
                </a:solidFill>
                <a:latin typeface="Tahoma"/>
                <a:cs typeface="Tahoma"/>
              </a:rPr>
              <a:t>образовании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4549" y="2253078"/>
            <a:ext cx="2988945" cy="79692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100" spc="50" dirty="0">
                <a:latin typeface="Tahoma"/>
                <a:cs typeface="Tahoma"/>
              </a:rPr>
              <a:t>Социальный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60" dirty="0">
                <a:latin typeface="Tahoma"/>
                <a:cs typeface="Tahoma"/>
              </a:rPr>
              <a:t>запрос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на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50" dirty="0">
                <a:latin typeface="Tahoma"/>
                <a:cs typeface="Tahoma"/>
              </a:rPr>
              <a:t>создание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</a:pPr>
            <a:r>
              <a:rPr sz="1100" spc="10" dirty="0">
                <a:latin typeface="Tahoma"/>
                <a:cs typeface="Tahoma"/>
              </a:rPr>
              <a:t>единой</a:t>
            </a:r>
            <a:r>
              <a:rPr sz="1100" spc="65" dirty="0">
                <a:latin typeface="Tahoma"/>
                <a:cs typeface="Tahoma"/>
              </a:rPr>
              <a:t> </a:t>
            </a:r>
            <a:r>
              <a:rPr sz="1100" spc="10" dirty="0">
                <a:latin typeface="Tahoma"/>
                <a:cs typeface="Tahoma"/>
              </a:rPr>
              <a:t>платформы</a:t>
            </a:r>
            <a:r>
              <a:rPr sz="1100" spc="65" dirty="0">
                <a:latin typeface="Tahoma"/>
                <a:cs typeface="Tahoma"/>
              </a:rPr>
              <a:t> </a:t>
            </a:r>
            <a:r>
              <a:rPr sz="1100" spc="50" dirty="0">
                <a:latin typeface="Tahoma"/>
                <a:cs typeface="Tahoma"/>
              </a:rPr>
              <a:t>для</a:t>
            </a:r>
            <a:r>
              <a:rPr sz="1100" spc="65" dirty="0">
                <a:latin typeface="Tahoma"/>
                <a:cs typeface="Tahoma"/>
              </a:rPr>
              <a:t> </a:t>
            </a:r>
            <a:r>
              <a:rPr sz="1100" spc="50" dirty="0">
                <a:latin typeface="Tahoma"/>
                <a:cs typeface="Tahoma"/>
              </a:rPr>
              <a:t>упрощения</a:t>
            </a:r>
            <a:r>
              <a:rPr sz="1100" spc="70" dirty="0">
                <a:latin typeface="Tahoma"/>
                <a:cs typeface="Tahoma"/>
              </a:rPr>
              <a:t> </a:t>
            </a:r>
            <a:r>
              <a:rPr sz="1100" spc="45" dirty="0">
                <a:latin typeface="Tahoma"/>
                <a:cs typeface="Tahoma"/>
              </a:rPr>
              <a:t>поиска </a:t>
            </a:r>
            <a:r>
              <a:rPr sz="1100" spc="60" dirty="0">
                <a:latin typeface="Tahoma"/>
                <a:cs typeface="Tahoma"/>
              </a:rPr>
              <a:t>программ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30" dirty="0">
                <a:latin typeface="Tahoma"/>
                <a:cs typeface="Tahoma"/>
              </a:rPr>
              <a:t>дополнительного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40" dirty="0">
                <a:latin typeface="Tahoma"/>
                <a:cs typeface="Tahoma"/>
              </a:rPr>
              <a:t>образования</a:t>
            </a:r>
            <a:r>
              <a:rPr sz="1100" spc="500" dirty="0">
                <a:latin typeface="Tahoma"/>
                <a:cs typeface="Tahoma"/>
              </a:rPr>
              <a:t> </a:t>
            </a:r>
            <a:r>
              <a:rPr sz="1100" spc="30" dirty="0">
                <a:latin typeface="Tahoma"/>
                <a:cs typeface="Tahoma"/>
              </a:rPr>
              <a:t>и</a:t>
            </a:r>
            <a:r>
              <a:rPr sz="1100" spc="75" dirty="0">
                <a:latin typeface="Tahoma"/>
                <a:cs typeface="Tahoma"/>
              </a:rPr>
              <a:t> </a:t>
            </a:r>
            <a:r>
              <a:rPr sz="1100" spc="30" dirty="0">
                <a:latin typeface="Tahoma"/>
                <a:cs typeface="Tahoma"/>
              </a:rPr>
              <a:t>образовательных</a:t>
            </a:r>
            <a:r>
              <a:rPr sz="1100" spc="75" dirty="0">
                <a:latin typeface="Tahoma"/>
                <a:cs typeface="Tahoma"/>
              </a:rPr>
              <a:t> </a:t>
            </a:r>
            <a:r>
              <a:rPr sz="1100" spc="40" dirty="0">
                <a:latin typeface="Tahoma"/>
                <a:cs typeface="Tahoma"/>
              </a:rPr>
              <a:t>мероприятий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88275" y="1948278"/>
            <a:ext cx="2205990" cy="603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100" spc="55" dirty="0">
                <a:solidFill>
                  <a:srgbClr val="060808"/>
                </a:solidFill>
                <a:latin typeface="Tahoma"/>
                <a:cs typeface="Tahoma"/>
              </a:rPr>
              <a:t>Необходимость</a:t>
            </a:r>
            <a:r>
              <a:rPr sz="1100" spc="-6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100" spc="40" dirty="0">
                <a:solidFill>
                  <a:srgbClr val="060808"/>
                </a:solidFill>
                <a:latin typeface="Tahoma"/>
                <a:cs typeface="Tahoma"/>
              </a:rPr>
              <a:t>использования </a:t>
            </a:r>
            <a:r>
              <a:rPr sz="1100" spc="50" dirty="0">
                <a:solidFill>
                  <a:srgbClr val="060808"/>
                </a:solidFill>
                <a:latin typeface="Tahoma"/>
                <a:cs typeface="Tahoma"/>
              </a:rPr>
              <a:t>качественного</a:t>
            </a:r>
            <a:r>
              <a:rPr sz="1100" spc="-3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060808"/>
                </a:solidFill>
                <a:latin typeface="Tahoma"/>
                <a:cs typeface="Tahoma"/>
              </a:rPr>
              <a:t>и</a:t>
            </a:r>
            <a:r>
              <a:rPr sz="1100" spc="-3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100" spc="40" dirty="0">
                <a:solidFill>
                  <a:srgbClr val="060808"/>
                </a:solidFill>
                <a:latin typeface="Tahoma"/>
                <a:cs typeface="Tahoma"/>
              </a:rPr>
              <a:t>проверенного образовательного</a:t>
            </a:r>
            <a:r>
              <a:rPr sz="1100" spc="7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060808"/>
                </a:solidFill>
                <a:latin typeface="Tahoma"/>
                <a:cs typeface="Tahoma"/>
              </a:rPr>
              <a:t>контента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7874" y="2047028"/>
            <a:ext cx="136525" cy="132080"/>
          </a:xfrm>
          <a:custGeom>
            <a:avLst/>
            <a:gdLst/>
            <a:ahLst/>
            <a:cxnLst/>
            <a:rect l="l" t="t" r="r" b="b"/>
            <a:pathLst>
              <a:path w="136525" h="132080">
                <a:moveTo>
                  <a:pt x="135899" y="131999"/>
                </a:moveTo>
                <a:lnTo>
                  <a:pt x="0" y="131999"/>
                </a:lnTo>
                <a:lnTo>
                  <a:pt x="0" y="0"/>
                </a:lnTo>
                <a:lnTo>
                  <a:pt x="135899" y="0"/>
                </a:lnTo>
                <a:lnTo>
                  <a:pt x="135899" y="131999"/>
                </a:lnTo>
                <a:close/>
              </a:path>
            </a:pathLst>
          </a:custGeom>
          <a:solidFill>
            <a:srgbClr val="45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7238" y="1641004"/>
            <a:ext cx="3639820" cy="387985"/>
          </a:xfrm>
          <a:custGeom>
            <a:avLst/>
            <a:gdLst/>
            <a:ahLst/>
            <a:cxnLst/>
            <a:rect l="l" t="t" r="r" b="b"/>
            <a:pathLst>
              <a:path w="3639820" h="387985">
                <a:moveTo>
                  <a:pt x="135902" y="255790"/>
                </a:moveTo>
                <a:lnTo>
                  <a:pt x="0" y="255790"/>
                </a:lnTo>
                <a:lnTo>
                  <a:pt x="0" y="387794"/>
                </a:lnTo>
                <a:lnTo>
                  <a:pt x="135902" y="387794"/>
                </a:lnTo>
                <a:lnTo>
                  <a:pt x="135902" y="255790"/>
                </a:lnTo>
                <a:close/>
              </a:path>
              <a:path w="3639820" h="387985">
                <a:moveTo>
                  <a:pt x="3639629" y="0"/>
                </a:moveTo>
                <a:lnTo>
                  <a:pt x="3503726" y="0"/>
                </a:lnTo>
                <a:lnTo>
                  <a:pt x="3503726" y="132003"/>
                </a:lnTo>
                <a:lnTo>
                  <a:pt x="3639629" y="132003"/>
                </a:lnTo>
                <a:lnTo>
                  <a:pt x="3639629" y="0"/>
                </a:lnTo>
                <a:close/>
              </a:path>
            </a:pathLst>
          </a:custGeom>
          <a:solidFill>
            <a:srgbClr val="45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0544" y="4636172"/>
            <a:ext cx="3121660" cy="1778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20" dirty="0">
                <a:solidFill>
                  <a:srgbClr val="888888"/>
                </a:solidFill>
                <a:latin typeface="Tahoma"/>
                <a:cs typeface="Tahoma"/>
              </a:rPr>
              <a:t>05</a:t>
            </a:r>
            <a:r>
              <a:rPr sz="1000" spc="31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000" spc="20" dirty="0">
                <a:solidFill>
                  <a:srgbClr val="888888"/>
                </a:solidFill>
                <a:latin typeface="Tahoma"/>
                <a:cs typeface="Tahoma"/>
              </a:rPr>
              <a:t>Цифровой</a:t>
            </a:r>
            <a:r>
              <a:rPr sz="1000" spc="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000" spc="50" dirty="0">
                <a:solidFill>
                  <a:srgbClr val="888888"/>
                </a:solidFill>
                <a:latin typeface="Tahoma"/>
                <a:cs typeface="Tahoma"/>
              </a:rPr>
              <a:t>помощник</a:t>
            </a:r>
            <a:r>
              <a:rPr sz="1000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000" spc="20" dirty="0">
                <a:solidFill>
                  <a:srgbClr val="888888"/>
                </a:solidFill>
                <a:latin typeface="Tahoma"/>
                <a:cs typeface="Tahoma"/>
              </a:rPr>
              <a:t>родителя</a:t>
            </a:r>
            <a:r>
              <a:rPr sz="1000" spc="155" dirty="0">
                <a:solidFill>
                  <a:srgbClr val="888888"/>
                </a:solidFill>
                <a:latin typeface="Tahoma"/>
                <a:cs typeface="Tahoma"/>
              </a:rPr>
              <a:t>  </a:t>
            </a:r>
            <a:r>
              <a:rPr sz="1000" spc="-10" dirty="0">
                <a:solidFill>
                  <a:srgbClr val="45B700"/>
                </a:solidFill>
                <a:latin typeface="Tahoma"/>
                <a:cs typeface="Tahoma"/>
              </a:rPr>
              <a:t>parent.edu.ru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447801" y="179172"/>
            <a:ext cx="121920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 dirty="0" err="1" smtClean="0">
                <a:solidFill>
                  <a:srgbClr val="45B700"/>
                </a:solidFill>
              </a:rPr>
              <a:t>Цель</a:t>
            </a:r>
            <a:endParaRPr spc="-45" dirty="0">
              <a:solidFill>
                <a:srgbClr val="45B7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9400" y="161635"/>
            <a:ext cx="606171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spc="95" dirty="0">
                <a:solidFill>
                  <a:srgbClr val="595959"/>
                </a:solidFill>
                <a:latin typeface="Tahoma"/>
                <a:cs typeface="Tahoma"/>
              </a:rPr>
              <a:t>Реализация</a:t>
            </a:r>
            <a:r>
              <a:rPr sz="1800" spc="-1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595959"/>
                </a:solidFill>
                <a:latin typeface="Tahoma"/>
                <a:cs typeface="Tahoma"/>
              </a:rPr>
              <a:t>проактивного</a:t>
            </a:r>
            <a:r>
              <a:rPr sz="1800" spc="-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595959"/>
                </a:solidFill>
                <a:latin typeface="Tahoma"/>
                <a:cs typeface="Tahoma"/>
              </a:rPr>
              <a:t>инструмента</a:t>
            </a:r>
            <a:r>
              <a:rPr sz="1800" spc="-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595959"/>
                </a:solidFill>
                <a:latin typeface="Tahoma"/>
                <a:cs typeface="Tahoma"/>
              </a:rPr>
              <a:t>выявления, </a:t>
            </a:r>
            <a:r>
              <a:rPr sz="1800" spc="80" dirty="0">
                <a:solidFill>
                  <a:srgbClr val="595959"/>
                </a:solidFill>
                <a:latin typeface="Tahoma"/>
                <a:cs typeface="Tahoma"/>
              </a:rPr>
              <a:t>развития</a:t>
            </a:r>
            <a:r>
              <a:rPr sz="1800" spc="-1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595959"/>
                </a:solidFill>
                <a:latin typeface="Tahoma"/>
                <a:cs typeface="Tahoma"/>
              </a:rPr>
              <a:t>и</a:t>
            </a:r>
            <a:r>
              <a:rPr sz="1800" spc="-1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595959"/>
                </a:solidFill>
                <a:latin typeface="Tahoma"/>
                <a:cs typeface="Tahoma"/>
              </a:rPr>
              <a:t>сопровождения</a:t>
            </a:r>
            <a:r>
              <a:rPr sz="1800" spc="-1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595959"/>
                </a:solidFill>
                <a:latin typeface="Tahoma"/>
                <a:cs typeface="Tahoma"/>
              </a:rPr>
              <a:t>талантов</a:t>
            </a:r>
            <a:r>
              <a:rPr sz="1800" spc="-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595959"/>
                </a:solidFill>
                <a:latin typeface="Tahoma"/>
                <a:cs typeface="Tahoma"/>
              </a:rPr>
              <a:t>и</a:t>
            </a:r>
            <a:r>
              <a:rPr sz="1800" spc="-1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595959"/>
                </a:solidFill>
                <a:latin typeface="Tahoma"/>
                <a:cs typeface="Tahoma"/>
              </a:rPr>
              <a:t>способностей </a:t>
            </a:r>
            <a:r>
              <a:rPr sz="1800" spc="70" dirty="0">
                <a:solidFill>
                  <a:srgbClr val="595959"/>
                </a:solidFill>
                <a:latin typeface="Tahoma"/>
                <a:cs typeface="Tahoma"/>
              </a:rPr>
              <a:t>обучающихся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2576" y="403454"/>
            <a:ext cx="567690" cy="579120"/>
          </a:xfrm>
          <a:custGeom>
            <a:avLst/>
            <a:gdLst/>
            <a:ahLst/>
            <a:cxnLst/>
            <a:rect l="l" t="t" r="r" b="b"/>
            <a:pathLst>
              <a:path w="567690" h="579119">
                <a:moveTo>
                  <a:pt x="380399" y="578699"/>
                </a:moveTo>
                <a:lnTo>
                  <a:pt x="0" y="401399"/>
                </a:lnTo>
                <a:lnTo>
                  <a:pt x="187199" y="0"/>
                </a:lnTo>
                <a:lnTo>
                  <a:pt x="567599" y="177299"/>
                </a:lnTo>
                <a:lnTo>
                  <a:pt x="380399" y="578699"/>
                </a:lnTo>
                <a:close/>
              </a:path>
            </a:pathLst>
          </a:custGeom>
          <a:solidFill>
            <a:srgbClr val="45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0500" y="1133820"/>
            <a:ext cx="292100" cy="305435"/>
          </a:xfrm>
          <a:custGeom>
            <a:avLst/>
            <a:gdLst/>
            <a:ahLst/>
            <a:cxnLst/>
            <a:rect l="l" t="t" r="r" b="b"/>
            <a:pathLst>
              <a:path w="292100" h="305434">
                <a:moveTo>
                  <a:pt x="266999" y="305399"/>
                </a:moveTo>
                <a:lnTo>
                  <a:pt x="0" y="281999"/>
                </a:lnTo>
                <a:lnTo>
                  <a:pt x="24599" y="0"/>
                </a:lnTo>
                <a:lnTo>
                  <a:pt x="291599" y="23399"/>
                </a:lnTo>
                <a:lnTo>
                  <a:pt x="266999" y="305399"/>
                </a:lnTo>
                <a:close/>
              </a:path>
            </a:pathLst>
          </a:custGeom>
          <a:solidFill>
            <a:srgbClr val="D1F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71747" y="3760363"/>
            <a:ext cx="196850" cy="211454"/>
          </a:xfrm>
          <a:custGeom>
            <a:avLst/>
            <a:gdLst/>
            <a:ahLst/>
            <a:cxnLst/>
            <a:rect l="l" t="t" r="r" b="b"/>
            <a:pathLst>
              <a:path w="196850" h="211454">
                <a:moveTo>
                  <a:pt x="158699" y="210899"/>
                </a:moveTo>
                <a:lnTo>
                  <a:pt x="0" y="176399"/>
                </a:lnTo>
                <a:lnTo>
                  <a:pt x="38099" y="0"/>
                </a:lnTo>
                <a:lnTo>
                  <a:pt x="196799" y="34499"/>
                </a:lnTo>
                <a:lnTo>
                  <a:pt x="158699" y="210899"/>
                </a:lnTo>
                <a:close/>
              </a:path>
            </a:pathLst>
          </a:custGeom>
          <a:solidFill>
            <a:srgbClr val="45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800" y="4800320"/>
            <a:ext cx="3124835" cy="16414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20" dirty="0" err="1" smtClean="0">
                <a:solidFill>
                  <a:srgbClr val="888888"/>
                </a:solidFill>
                <a:latin typeface="Tahoma"/>
                <a:cs typeface="Tahoma"/>
              </a:rPr>
              <a:t>Цифровой</a:t>
            </a:r>
            <a:r>
              <a:rPr sz="1000" spc="-5" dirty="0" smtClean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000" spc="50" dirty="0">
                <a:solidFill>
                  <a:srgbClr val="888888"/>
                </a:solidFill>
                <a:latin typeface="Tahoma"/>
                <a:cs typeface="Tahoma"/>
              </a:rPr>
              <a:t>помощник</a:t>
            </a:r>
            <a:r>
              <a:rPr sz="1000" spc="-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000" spc="20" dirty="0">
                <a:solidFill>
                  <a:srgbClr val="888888"/>
                </a:solidFill>
                <a:latin typeface="Tahoma"/>
                <a:cs typeface="Tahoma"/>
              </a:rPr>
              <a:t>родителя</a:t>
            </a:r>
            <a:r>
              <a:rPr sz="1000" spc="140" dirty="0">
                <a:solidFill>
                  <a:srgbClr val="888888"/>
                </a:solidFill>
                <a:latin typeface="Tahoma"/>
                <a:cs typeface="Tahoma"/>
              </a:rPr>
              <a:t>  </a:t>
            </a:r>
            <a:r>
              <a:rPr sz="1000" spc="-10" dirty="0">
                <a:solidFill>
                  <a:srgbClr val="45B700"/>
                </a:solidFill>
                <a:latin typeface="Tahoma"/>
                <a:cs typeface="Tahoma"/>
              </a:rPr>
              <a:t>parent.edu.ru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1600" y="1432977"/>
            <a:ext cx="7239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400" b="1" i="0" u="none" strike="noStrike" kern="0" cap="none" spc="-12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Основные</a:t>
            </a:r>
            <a:r>
              <a:rPr kumimoji="0" lang="ru-RU" sz="3400" b="1" i="0" u="none" strike="noStrike" kern="0" cap="none" spc="-85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ru-RU" sz="3400" b="1" i="0" u="none" strike="noStrike" kern="0" cap="none" spc="-65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возможности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3" name="object 7"/>
          <p:cNvSpPr txBox="1"/>
          <p:nvPr/>
        </p:nvSpPr>
        <p:spPr>
          <a:xfrm>
            <a:off x="152401" y="2796868"/>
            <a:ext cx="1793574" cy="1230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Диагностика </a:t>
            </a:r>
            <a:r>
              <a:rPr sz="1400" spc="40" dirty="0">
                <a:latin typeface="Arial" panose="020B0604020202020204" pitchFamily="34" charset="0"/>
                <a:cs typeface="Arial" panose="020B0604020202020204" pitchFamily="34" charset="0"/>
              </a:rPr>
              <a:t>способностей, </a:t>
            </a:r>
            <a:r>
              <a:rPr sz="1400" spc="45" dirty="0">
                <a:latin typeface="Arial" panose="020B0604020202020204" pitchFamily="34" charset="0"/>
                <a:cs typeface="Arial" panose="020B0604020202020204" pitchFamily="34" charset="0"/>
              </a:rPr>
              <a:t>интересов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навык</a:t>
            </a:r>
            <a:r>
              <a:rPr lang="ru-RU" sz="14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sz="1400" spc="-15" baseline="277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5" dirty="0">
                <a:latin typeface="Arial" panose="020B0604020202020204" pitchFamily="34" charset="0"/>
                <a:cs typeface="Arial" panose="020B0604020202020204" pitchFamily="34" charset="0"/>
              </a:rPr>
              <a:t>ребенка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различных областях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583899" y="4187528"/>
            <a:ext cx="49870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45B700"/>
                </a:solidFill>
                <a:latin typeface="Tahoma"/>
                <a:cs typeface="Tahoma"/>
              </a:rPr>
              <a:t>01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6" name="object 10"/>
          <p:cNvSpPr txBox="1"/>
          <p:nvPr/>
        </p:nvSpPr>
        <p:spPr>
          <a:xfrm>
            <a:off x="2057401" y="2391430"/>
            <a:ext cx="1742280" cy="1230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1400" spc="50" dirty="0">
                <a:latin typeface="Arial" panose="020B0604020202020204" pitchFamily="34" charset="0"/>
                <a:cs typeface="Arial" panose="020B0604020202020204" pitchFamily="34" charset="0"/>
              </a:rPr>
              <a:t>Подбор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5" dirty="0" err="1"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  <a:r>
              <a:rPr sz="14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дополнительног</a:t>
            </a:r>
            <a:r>
              <a:rPr lang="ru-RU" sz="14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400" spc="-15" baseline="277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3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lang="ru-RU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13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spc="-75" baseline="277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профессиональног</a:t>
            </a:r>
            <a:r>
              <a:rPr lang="ru-RU" sz="14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400" spc="-15" baseline="277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1"/>
          <p:cNvSpPr txBox="1"/>
          <p:nvPr/>
        </p:nvSpPr>
        <p:spPr>
          <a:xfrm>
            <a:off x="2506184" y="3782091"/>
            <a:ext cx="4656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0" dirty="0">
                <a:solidFill>
                  <a:srgbClr val="45B700"/>
                </a:solidFill>
                <a:latin typeface="Tahoma"/>
                <a:cs typeface="Tahoma"/>
              </a:rPr>
              <a:t>02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8" name="object 12"/>
          <p:cNvSpPr txBox="1"/>
          <p:nvPr/>
        </p:nvSpPr>
        <p:spPr>
          <a:xfrm>
            <a:off x="6097879" y="2269697"/>
            <a:ext cx="2360321" cy="1230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1400" spc="40" dirty="0" err="1">
                <a:latin typeface="Arial" panose="020B0604020202020204" pitchFamily="34" charset="0"/>
                <a:cs typeface="Arial" panose="020B0604020202020204" pitchFamily="34" charset="0"/>
              </a:rPr>
              <a:t>Подбор</a:t>
            </a:r>
            <a:r>
              <a:rPr sz="14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верифицированно</a:t>
            </a:r>
            <a:r>
              <a:rPr lang="ru-RU" sz="14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sz="1400" spc="-15" baseline="277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образовательног</a:t>
            </a:r>
            <a:r>
              <a:rPr lang="ru-RU" sz="14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400" spc="-15" baseline="277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контента</a:t>
            </a:r>
            <a:r>
              <a:rPr sz="14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 err="1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дополнительног</a:t>
            </a:r>
            <a:r>
              <a:rPr lang="ru-RU" sz="14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400" spc="-15" baseline="277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изучения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3"/>
          <p:cNvSpPr txBox="1"/>
          <p:nvPr/>
        </p:nvSpPr>
        <p:spPr>
          <a:xfrm>
            <a:off x="6566280" y="3553823"/>
            <a:ext cx="43103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45" dirty="0">
                <a:solidFill>
                  <a:srgbClr val="45B700"/>
                </a:solidFill>
                <a:latin typeface="Tahoma"/>
                <a:cs typeface="Tahoma"/>
              </a:rPr>
              <a:t>04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0" name="object 14"/>
          <p:cNvSpPr/>
          <p:nvPr/>
        </p:nvSpPr>
        <p:spPr>
          <a:xfrm>
            <a:off x="4307815" y="2732072"/>
            <a:ext cx="1790064" cy="1779905"/>
          </a:xfrm>
          <a:custGeom>
            <a:avLst/>
            <a:gdLst/>
            <a:ahLst/>
            <a:cxnLst/>
            <a:rect l="l" t="t" r="r" b="b"/>
            <a:pathLst>
              <a:path w="1790064" h="1779904">
                <a:moveTo>
                  <a:pt x="0" y="1779582"/>
                </a:moveTo>
                <a:lnTo>
                  <a:pt x="29" y="6873"/>
                </a:lnTo>
                <a:lnTo>
                  <a:pt x="1789529" y="0"/>
                </a:lnTo>
                <a:lnTo>
                  <a:pt x="1789508" y="1772703"/>
                </a:lnTo>
                <a:lnTo>
                  <a:pt x="0" y="1779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/>
          <p:cNvSpPr txBox="1"/>
          <p:nvPr/>
        </p:nvSpPr>
        <p:spPr>
          <a:xfrm>
            <a:off x="4114800" y="2796868"/>
            <a:ext cx="1584315" cy="986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1400" spc="65" dirty="0">
                <a:latin typeface="Arial" panose="020B0604020202020204" pitchFamily="34" charset="0"/>
                <a:cs typeface="Arial" panose="020B0604020202020204" pitchFamily="34" charset="0"/>
              </a:rPr>
              <a:t>Поиск</a:t>
            </a:r>
            <a:r>
              <a:rPr sz="1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релевантных образовательных мероприятий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709790" y="3893825"/>
            <a:ext cx="5626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5" dirty="0">
                <a:solidFill>
                  <a:srgbClr val="45B700"/>
                </a:solidFill>
                <a:latin typeface="Tahoma"/>
                <a:cs typeface="Tahoma"/>
              </a:rPr>
              <a:t>03</a:t>
            </a:r>
            <a:endParaRPr sz="1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45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415906" y="366600"/>
            <a:ext cx="4410710" cy="4410710"/>
            <a:chOff x="4415906" y="366600"/>
            <a:chExt cx="4410710" cy="44107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5906" y="366600"/>
              <a:ext cx="4410331" cy="441030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30097" y="2732073"/>
              <a:ext cx="1790064" cy="1779905"/>
            </a:xfrm>
            <a:custGeom>
              <a:avLst/>
              <a:gdLst/>
              <a:ahLst/>
              <a:cxnLst/>
              <a:rect l="l" t="t" r="r" b="b"/>
              <a:pathLst>
                <a:path w="1790065" h="1779904">
                  <a:moveTo>
                    <a:pt x="0" y="1779582"/>
                  </a:moveTo>
                  <a:lnTo>
                    <a:pt x="29" y="6873"/>
                  </a:lnTo>
                  <a:lnTo>
                    <a:pt x="1789529" y="0"/>
                  </a:lnTo>
                  <a:lnTo>
                    <a:pt x="1789507" y="1772703"/>
                  </a:lnTo>
                  <a:lnTo>
                    <a:pt x="0" y="17795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63235" y="2732072"/>
            <a:ext cx="1790064" cy="1779905"/>
          </a:xfrm>
          <a:custGeom>
            <a:avLst/>
            <a:gdLst/>
            <a:ahLst/>
            <a:cxnLst/>
            <a:rect l="l" t="t" r="r" b="b"/>
            <a:pathLst>
              <a:path w="1790064" h="1779904">
                <a:moveTo>
                  <a:pt x="0" y="1779582"/>
                </a:moveTo>
                <a:lnTo>
                  <a:pt x="29" y="6873"/>
                </a:lnTo>
                <a:lnTo>
                  <a:pt x="1789529" y="0"/>
                </a:lnTo>
                <a:lnTo>
                  <a:pt x="1789508" y="1772703"/>
                </a:lnTo>
                <a:lnTo>
                  <a:pt x="0" y="1779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3899" y="2796868"/>
            <a:ext cx="1362075" cy="883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1000" spc="-10" dirty="0">
                <a:latin typeface="Tahoma"/>
                <a:cs typeface="Tahoma"/>
              </a:rPr>
              <a:t>Диагностика </a:t>
            </a:r>
            <a:r>
              <a:rPr sz="1000" spc="40" dirty="0">
                <a:latin typeface="Tahoma"/>
                <a:cs typeface="Tahoma"/>
              </a:rPr>
              <a:t>способностей, </a:t>
            </a:r>
            <a:r>
              <a:rPr sz="1000" spc="45" dirty="0">
                <a:latin typeface="Tahoma"/>
                <a:cs typeface="Tahoma"/>
              </a:rPr>
              <a:t>интересов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и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навык</a:t>
            </a:r>
            <a:r>
              <a:rPr sz="1500" spc="-15" baseline="2777" dirty="0">
                <a:latin typeface="Tahoma"/>
                <a:cs typeface="Tahoma"/>
              </a:rPr>
              <a:t>ов </a:t>
            </a:r>
            <a:r>
              <a:rPr sz="1000" spc="45" dirty="0">
                <a:latin typeface="Tahoma"/>
                <a:cs typeface="Tahoma"/>
              </a:rPr>
              <a:t>ребенка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в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различных областях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3899" y="4187528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45B700"/>
                </a:solidFill>
                <a:latin typeface="Tahoma"/>
                <a:cs typeface="Tahoma"/>
              </a:rPr>
              <a:t>01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85521" y="2326635"/>
            <a:ext cx="1790064" cy="1779905"/>
          </a:xfrm>
          <a:custGeom>
            <a:avLst/>
            <a:gdLst/>
            <a:ahLst/>
            <a:cxnLst/>
            <a:rect l="l" t="t" r="r" b="b"/>
            <a:pathLst>
              <a:path w="1790064" h="1779904">
                <a:moveTo>
                  <a:pt x="0" y="1779582"/>
                </a:moveTo>
                <a:lnTo>
                  <a:pt x="29" y="6873"/>
                </a:lnTo>
                <a:lnTo>
                  <a:pt x="1789529" y="0"/>
                </a:lnTo>
                <a:lnTo>
                  <a:pt x="1789508" y="1772703"/>
                </a:lnTo>
                <a:lnTo>
                  <a:pt x="0" y="1779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06185" y="2391430"/>
            <a:ext cx="1293495" cy="883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1000" spc="50" dirty="0">
                <a:latin typeface="Tahoma"/>
                <a:cs typeface="Tahoma"/>
              </a:rPr>
              <a:t>Подбор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45" dirty="0">
                <a:latin typeface="Tahoma"/>
                <a:cs typeface="Tahoma"/>
              </a:rPr>
              <a:t>программ </a:t>
            </a:r>
            <a:r>
              <a:rPr sz="1000" spc="-10" dirty="0">
                <a:latin typeface="Tahoma"/>
                <a:cs typeface="Tahoma"/>
              </a:rPr>
              <a:t>дополнительног</a:t>
            </a:r>
            <a:r>
              <a:rPr sz="1500" spc="-15" baseline="2777" dirty="0">
                <a:latin typeface="Tahoma"/>
                <a:cs typeface="Tahoma"/>
              </a:rPr>
              <a:t>о </a:t>
            </a:r>
            <a:r>
              <a:rPr sz="1000" spc="30" dirty="0">
                <a:latin typeface="Tahoma"/>
                <a:cs typeface="Tahoma"/>
              </a:rPr>
              <a:t>образования</a:t>
            </a:r>
            <a:r>
              <a:rPr sz="1000" spc="130" dirty="0">
                <a:latin typeface="Tahoma"/>
                <a:cs typeface="Tahoma"/>
              </a:rPr>
              <a:t> </a:t>
            </a:r>
            <a:r>
              <a:rPr sz="1500" spc="-75" baseline="2777" dirty="0">
                <a:latin typeface="Tahoma"/>
                <a:cs typeface="Tahoma"/>
              </a:rPr>
              <a:t>и </a:t>
            </a:r>
            <a:r>
              <a:rPr sz="1000" spc="-10" dirty="0">
                <a:latin typeface="Tahoma"/>
                <a:cs typeface="Tahoma"/>
              </a:rPr>
              <a:t>профессиональног</a:t>
            </a:r>
            <a:r>
              <a:rPr sz="1500" spc="-15" baseline="2777" dirty="0">
                <a:latin typeface="Tahoma"/>
                <a:cs typeface="Tahoma"/>
              </a:rPr>
              <a:t>о </a:t>
            </a:r>
            <a:r>
              <a:rPr sz="1000" spc="-10" dirty="0">
                <a:latin typeface="Tahoma"/>
                <a:cs typeface="Tahoma"/>
              </a:rPr>
              <a:t>обучения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06185" y="3782091"/>
            <a:ext cx="1803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45B700"/>
                </a:solidFill>
                <a:latin typeface="Tahoma"/>
                <a:cs typeface="Tahoma"/>
              </a:rPr>
              <a:t>02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50761" y="2796868"/>
            <a:ext cx="1316990" cy="1054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1000" spc="40" dirty="0">
                <a:latin typeface="Tahoma"/>
                <a:cs typeface="Tahoma"/>
              </a:rPr>
              <a:t>Подбор </a:t>
            </a:r>
            <a:r>
              <a:rPr sz="1000" spc="-10" dirty="0">
                <a:latin typeface="Tahoma"/>
                <a:cs typeface="Tahoma"/>
              </a:rPr>
              <a:t>верифицированног</a:t>
            </a:r>
            <a:r>
              <a:rPr sz="1500" spc="-15" baseline="2777" dirty="0">
                <a:latin typeface="Tahoma"/>
                <a:cs typeface="Tahoma"/>
              </a:rPr>
              <a:t>о </a:t>
            </a:r>
            <a:r>
              <a:rPr sz="1000" spc="-10" dirty="0">
                <a:latin typeface="Tahoma"/>
                <a:cs typeface="Tahoma"/>
              </a:rPr>
              <a:t>образовательног</a:t>
            </a:r>
            <a:r>
              <a:rPr sz="1500" spc="-15" baseline="2777" dirty="0">
                <a:latin typeface="Tahoma"/>
                <a:cs typeface="Tahoma"/>
              </a:rPr>
              <a:t>о </a:t>
            </a:r>
            <a:r>
              <a:rPr sz="1000" spc="10" dirty="0">
                <a:latin typeface="Tahoma"/>
                <a:cs typeface="Tahoma"/>
              </a:rPr>
              <a:t>контента</a:t>
            </a:r>
            <a:r>
              <a:rPr sz="1000" spc="16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для </a:t>
            </a:r>
            <a:r>
              <a:rPr sz="1000" spc="-10" dirty="0">
                <a:latin typeface="Tahoma"/>
                <a:cs typeface="Tahoma"/>
              </a:rPr>
              <a:t>дополнительног</a:t>
            </a:r>
            <a:r>
              <a:rPr sz="1500" spc="-15" baseline="2777" dirty="0">
                <a:latin typeface="Tahoma"/>
                <a:cs typeface="Tahoma"/>
              </a:rPr>
              <a:t>о </a:t>
            </a:r>
            <a:r>
              <a:rPr sz="1000" spc="-10" dirty="0">
                <a:latin typeface="Tahoma"/>
                <a:cs typeface="Tahoma"/>
              </a:rPr>
              <a:t>изучения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50761" y="4187528"/>
            <a:ext cx="1835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45" dirty="0">
                <a:solidFill>
                  <a:srgbClr val="45B700"/>
                </a:solidFill>
                <a:latin typeface="Tahoma"/>
                <a:cs typeface="Tahoma"/>
              </a:rPr>
              <a:t>04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07815" y="2732072"/>
            <a:ext cx="1790064" cy="1779905"/>
          </a:xfrm>
          <a:custGeom>
            <a:avLst/>
            <a:gdLst/>
            <a:ahLst/>
            <a:cxnLst/>
            <a:rect l="l" t="t" r="r" b="b"/>
            <a:pathLst>
              <a:path w="1790064" h="1779904">
                <a:moveTo>
                  <a:pt x="0" y="1779582"/>
                </a:moveTo>
                <a:lnTo>
                  <a:pt x="29" y="6873"/>
                </a:lnTo>
                <a:lnTo>
                  <a:pt x="1789529" y="0"/>
                </a:lnTo>
                <a:lnTo>
                  <a:pt x="1789508" y="1772703"/>
                </a:lnTo>
                <a:lnTo>
                  <a:pt x="0" y="1779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28480" y="2796868"/>
            <a:ext cx="1270635" cy="539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1000" spc="65" dirty="0">
                <a:latin typeface="Tahoma"/>
                <a:cs typeface="Tahoma"/>
              </a:rPr>
              <a:t>Поиск</a:t>
            </a:r>
            <a:r>
              <a:rPr sz="1000" spc="-6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релевантных образовательных мероприятий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0544" y="4636172"/>
            <a:ext cx="3116580" cy="1778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20" dirty="0">
                <a:solidFill>
                  <a:srgbClr val="FFFFFF"/>
                </a:solidFill>
                <a:latin typeface="Tahoma"/>
                <a:cs typeface="Tahoma"/>
              </a:rPr>
              <a:t>07</a:t>
            </a:r>
            <a:r>
              <a:rPr sz="1000" spc="3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Tahoma"/>
                <a:cs typeface="Tahoma"/>
              </a:rPr>
              <a:t>Цифровой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Tahoma"/>
                <a:cs typeface="Tahoma"/>
              </a:rPr>
              <a:t>помощник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Tahoma"/>
                <a:cs typeface="Tahoma"/>
              </a:rPr>
              <a:t>родителя</a:t>
            </a:r>
            <a:r>
              <a:rPr sz="1000" spc="14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parent.edu.ru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28480" y="4187528"/>
            <a:ext cx="180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5" dirty="0">
                <a:solidFill>
                  <a:srgbClr val="45B700"/>
                </a:solidFill>
                <a:latin typeface="Tahoma"/>
                <a:cs typeface="Tahoma"/>
              </a:rPr>
              <a:t>03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Основные</a:t>
            </a:r>
            <a:r>
              <a:rPr spc="-85" dirty="0"/>
              <a:t> </a:t>
            </a:r>
            <a:r>
              <a:rPr spc="-65" dirty="0"/>
              <a:t>возможности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172" y="913272"/>
            <a:ext cx="38715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0" spc="80" dirty="0">
                <a:solidFill>
                  <a:srgbClr val="000000"/>
                </a:solidFill>
                <a:latin typeface="Tahoma"/>
                <a:cs typeface="Tahoma"/>
              </a:rPr>
              <a:t>Диагностика</a:t>
            </a:r>
            <a:r>
              <a:rPr sz="1600" b="0" spc="-8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Tahoma"/>
                <a:cs typeface="Tahoma"/>
              </a:rPr>
              <a:t>способностей</a:t>
            </a:r>
            <a:r>
              <a:rPr sz="1600" b="0" spc="-8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70" dirty="0">
                <a:solidFill>
                  <a:srgbClr val="000000"/>
                </a:solidFill>
                <a:latin typeface="Tahoma"/>
                <a:cs typeface="Tahoma"/>
              </a:rPr>
              <a:t>и</a:t>
            </a:r>
            <a:r>
              <a:rPr sz="1600" b="0" spc="-8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60" dirty="0">
                <a:solidFill>
                  <a:srgbClr val="000000"/>
                </a:solidFill>
                <a:latin typeface="Tahoma"/>
                <a:cs typeface="Tahoma"/>
              </a:rPr>
              <a:t>навыков </a:t>
            </a:r>
            <a:r>
              <a:rPr sz="1600" b="0" spc="80" dirty="0">
                <a:solidFill>
                  <a:srgbClr val="000000"/>
                </a:solidFill>
                <a:latin typeface="Tahoma"/>
                <a:cs typeface="Tahoma"/>
              </a:rPr>
              <a:t>ребенка</a:t>
            </a:r>
            <a:r>
              <a:rPr sz="1600" b="0" spc="-10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65" dirty="0">
                <a:solidFill>
                  <a:srgbClr val="000000"/>
                </a:solidFill>
                <a:latin typeface="Tahoma"/>
                <a:cs typeface="Tahoma"/>
              </a:rPr>
              <a:t>в</a:t>
            </a:r>
            <a:r>
              <a:rPr sz="1600" b="0" spc="-9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70" dirty="0">
                <a:solidFill>
                  <a:srgbClr val="000000"/>
                </a:solidFill>
                <a:latin typeface="Tahoma"/>
                <a:cs typeface="Tahoma"/>
              </a:rPr>
              <a:t>различных</a:t>
            </a:r>
            <a:r>
              <a:rPr sz="1600" b="0" spc="-9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65" dirty="0">
                <a:solidFill>
                  <a:srgbClr val="000000"/>
                </a:solidFill>
                <a:latin typeface="Tahoma"/>
                <a:cs typeface="Tahoma"/>
              </a:rPr>
              <a:t>областях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998" y="346535"/>
            <a:ext cx="1687830" cy="28321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69850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550"/>
              </a:spcBef>
            </a:pPr>
            <a:r>
              <a:rPr sz="900" spc="20" dirty="0">
                <a:latin typeface="Tahoma"/>
                <a:cs typeface="Tahoma"/>
              </a:rPr>
              <a:t>Сценарий</a:t>
            </a:r>
            <a:r>
              <a:rPr sz="900" spc="14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использования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855" y="1713365"/>
            <a:ext cx="3162935" cy="2371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8645">
              <a:lnSpc>
                <a:spcPct val="114999"/>
              </a:lnSpc>
              <a:spcBef>
                <a:spcPts val="100"/>
              </a:spcBef>
            </a:pPr>
            <a:r>
              <a:rPr sz="1000" spc="50" dirty="0">
                <a:latin typeface="Tahoma"/>
                <a:cs typeface="Tahoma"/>
              </a:rPr>
              <a:t>Прохождение</a:t>
            </a:r>
            <a:r>
              <a:rPr sz="1000" spc="30" dirty="0">
                <a:latin typeface="Tahoma"/>
                <a:cs typeface="Tahoma"/>
              </a:rPr>
              <a:t> тестирований, </a:t>
            </a:r>
            <a:r>
              <a:rPr sz="1000" spc="-10" dirty="0">
                <a:latin typeface="Tahoma"/>
                <a:cs typeface="Tahoma"/>
              </a:rPr>
              <a:t>выбранных </a:t>
            </a:r>
            <a:r>
              <a:rPr sz="1000" spc="30" dirty="0">
                <a:latin typeface="Tahoma"/>
                <a:cs typeface="Tahoma"/>
              </a:rPr>
              <a:t>родителями для</a:t>
            </a:r>
            <a:r>
              <a:rPr sz="1000" spc="35" dirty="0">
                <a:latin typeface="Tahoma"/>
                <a:cs typeface="Tahoma"/>
              </a:rPr>
              <a:t> ребенка</a:t>
            </a:r>
            <a:endParaRPr sz="1000">
              <a:latin typeface="Tahoma"/>
              <a:cs typeface="Tahoma"/>
            </a:endParaRPr>
          </a:p>
          <a:p>
            <a:pPr marL="12700" marR="12065">
              <a:lnSpc>
                <a:spcPct val="114999"/>
              </a:lnSpc>
              <a:spcBef>
                <a:spcPts val="1095"/>
              </a:spcBef>
            </a:pPr>
            <a:r>
              <a:rPr sz="1000" spc="30" dirty="0">
                <a:latin typeface="Tahoma"/>
                <a:cs typeface="Tahoma"/>
              </a:rPr>
              <a:t>Ознакомление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результатами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тестирования, </a:t>
            </a:r>
            <a:r>
              <a:rPr sz="1000" spc="10" dirty="0">
                <a:latin typeface="Tahoma"/>
                <a:cs typeface="Tahoma"/>
              </a:rPr>
              <a:t>включая</a:t>
            </a:r>
            <a:r>
              <a:rPr sz="1000" spc="7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анализ</a:t>
            </a:r>
            <a:r>
              <a:rPr sz="1000" spc="7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сильных</a:t>
            </a:r>
            <a:r>
              <a:rPr sz="1000" spc="7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7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слабых</a:t>
            </a:r>
            <a:r>
              <a:rPr sz="1000" spc="70" dirty="0">
                <a:latin typeface="Tahoma"/>
                <a:cs typeface="Tahoma"/>
              </a:rPr>
              <a:t> </a:t>
            </a:r>
            <a:r>
              <a:rPr sz="1000" spc="55" dirty="0">
                <a:latin typeface="Tahoma"/>
                <a:cs typeface="Tahoma"/>
              </a:rPr>
              <a:t>зон</a:t>
            </a:r>
            <a:r>
              <a:rPr sz="1000" spc="7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7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областей </a:t>
            </a:r>
            <a:r>
              <a:rPr sz="1000" dirty="0">
                <a:latin typeface="Tahoma"/>
                <a:cs typeface="Tahoma"/>
              </a:rPr>
              <a:t>для</a:t>
            </a:r>
            <a:r>
              <a:rPr sz="1000" spc="6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развития</a:t>
            </a:r>
            <a:endParaRPr sz="1000">
              <a:latin typeface="Tahoma"/>
              <a:cs typeface="Tahoma"/>
            </a:endParaRPr>
          </a:p>
          <a:p>
            <a:pPr marL="12700" marR="278130">
              <a:lnSpc>
                <a:spcPct val="114999"/>
              </a:lnSpc>
              <a:spcBef>
                <a:spcPts val="1095"/>
              </a:spcBef>
            </a:pPr>
            <a:r>
              <a:rPr sz="1000" spc="50" dirty="0">
                <a:latin typeface="Tahoma"/>
                <a:cs typeface="Tahoma"/>
              </a:rPr>
              <a:t>Доступ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к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дополнительным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40" dirty="0">
                <a:latin typeface="Tahoma"/>
                <a:cs typeface="Tahoma"/>
              </a:rPr>
              <a:t>рекомендованным </a:t>
            </a:r>
            <a:r>
              <a:rPr sz="1000" spc="30" dirty="0">
                <a:latin typeface="Tahoma"/>
                <a:cs typeface="Tahoma"/>
              </a:rPr>
              <a:t>материалам</a:t>
            </a:r>
            <a:r>
              <a:rPr sz="1000" spc="60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цифрового</a:t>
            </a:r>
            <a:r>
              <a:rPr sz="1000" spc="6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образовательного </a:t>
            </a:r>
            <a:r>
              <a:rPr sz="1000" spc="10" dirty="0">
                <a:latin typeface="Tahoma"/>
                <a:cs typeface="Tahoma"/>
              </a:rPr>
              <a:t>контента</a:t>
            </a:r>
            <a:r>
              <a:rPr sz="1000" spc="6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на</a:t>
            </a:r>
            <a:r>
              <a:rPr sz="1000" spc="60" dirty="0">
                <a:latin typeface="Tahoma"/>
                <a:cs typeface="Tahoma"/>
              </a:rPr>
              <a:t> </a:t>
            </a:r>
            <a:r>
              <a:rPr sz="1000" spc="55" dirty="0">
                <a:latin typeface="Tahoma"/>
                <a:cs typeface="Tahoma"/>
              </a:rPr>
              <a:t>основе</a:t>
            </a:r>
            <a:r>
              <a:rPr sz="1000" spc="6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итогов</a:t>
            </a:r>
            <a:r>
              <a:rPr sz="1000" spc="6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тестирования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spcBef>
                <a:spcPts val="1095"/>
              </a:spcBef>
            </a:pPr>
            <a:r>
              <a:rPr sz="1000" spc="30" dirty="0">
                <a:latin typeface="Tahoma"/>
                <a:cs typeface="Tahoma"/>
              </a:rPr>
              <a:t>Повторные</a:t>
            </a:r>
            <a:r>
              <a:rPr sz="1000" spc="50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прохождения</a:t>
            </a:r>
            <a:r>
              <a:rPr sz="1000" spc="50" dirty="0">
                <a:latin typeface="Tahoma"/>
                <a:cs typeface="Tahoma"/>
              </a:rPr>
              <a:t> </a:t>
            </a:r>
            <a:r>
              <a:rPr sz="1000" spc="55" dirty="0">
                <a:latin typeface="Tahoma"/>
                <a:cs typeface="Tahoma"/>
              </a:rPr>
              <a:t>ребенком</a:t>
            </a:r>
            <a:r>
              <a:rPr sz="1000" spc="5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тестирований </a:t>
            </a:r>
            <a:r>
              <a:rPr sz="1000" spc="30" dirty="0">
                <a:latin typeface="Tahoma"/>
                <a:cs typeface="Tahoma"/>
              </a:rPr>
              <a:t>для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отслеживания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50" dirty="0">
                <a:latin typeface="Tahoma"/>
                <a:cs typeface="Tahoma"/>
              </a:rPr>
              <a:t>динамики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изменений </a:t>
            </a:r>
            <a:r>
              <a:rPr sz="1000" spc="10" dirty="0">
                <a:latin typeface="Tahoma"/>
                <a:cs typeface="Tahoma"/>
              </a:rPr>
              <a:t>результатов</a:t>
            </a:r>
            <a:r>
              <a:rPr sz="1000" spc="45" dirty="0">
                <a:latin typeface="Tahoma"/>
                <a:cs typeface="Tahoma"/>
              </a:rPr>
              <a:t> </a:t>
            </a:r>
            <a:r>
              <a:rPr sz="1000" spc="70" dirty="0">
                <a:latin typeface="Tahoma"/>
                <a:cs typeface="Tahoma"/>
              </a:rPr>
              <a:t>со</a:t>
            </a:r>
            <a:r>
              <a:rPr sz="1000" spc="45" dirty="0">
                <a:latin typeface="Tahoma"/>
                <a:cs typeface="Tahoma"/>
              </a:rPr>
              <a:t> временем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68962" y="373224"/>
            <a:ext cx="4177029" cy="4410710"/>
            <a:chOff x="4568962" y="373224"/>
            <a:chExt cx="4177029" cy="4410710"/>
          </a:xfrm>
        </p:grpSpPr>
        <p:sp>
          <p:nvSpPr>
            <p:cNvPr id="6" name="object 6"/>
            <p:cNvSpPr/>
            <p:nvPr/>
          </p:nvSpPr>
          <p:spPr>
            <a:xfrm>
              <a:off x="4568962" y="373224"/>
              <a:ext cx="4177029" cy="4410710"/>
            </a:xfrm>
            <a:custGeom>
              <a:avLst/>
              <a:gdLst/>
              <a:ahLst/>
              <a:cxnLst/>
              <a:rect l="l" t="t" r="r" b="b"/>
              <a:pathLst>
                <a:path w="4177029" h="4410710">
                  <a:moveTo>
                    <a:pt x="4176899" y="4410299"/>
                  </a:moveTo>
                  <a:lnTo>
                    <a:pt x="0" y="4410299"/>
                  </a:lnTo>
                  <a:lnTo>
                    <a:pt x="0" y="0"/>
                  </a:lnTo>
                  <a:lnTo>
                    <a:pt x="4176899" y="0"/>
                  </a:lnTo>
                  <a:lnTo>
                    <a:pt x="4176899" y="4410299"/>
                  </a:lnTo>
                  <a:close/>
                </a:path>
              </a:pathLst>
            </a:custGeom>
            <a:solidFill>
              <a:srgbClr val="45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4000" y="583662"/>
              <a:ext cx="3695563" cy="397744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50544" y="4636172"/>
            <a:ext cx="3125470" cy="1778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60" dirty="0">
                <a:solidFill>
                  <a:srgbClr val="888888"/>
                </a:solidFill>
                <a:latin typeface="Tahoma"/>
                <a:cs typeface="Tahoma"/>
              </a:rPr>
              <a:t>08</a:t>
            </a:r>
            <a:r>
              <a:rPr sz="1000" spc="300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000" spc="20" dirty="0">
                <a:solidFill>
                  <a:srgbClr val="888888"/>
                </a:solidFill>
                <a:latin typeface="Tahoma"/>
                <a:cs typeface="Tahoma"/>
              </a:rPr>
              <a:t>Цифровой</a:t>
            </a:r>
            <a:r>
              <a:rPr sz="1000" spc="-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000" spc="50" dirty="0">
                <a:solidFill>
                  <a:srgbClr val="888888"/>
                </a:solidFill>
                <a:latin typeface="Tahoma"/>
                <a:cs typeface="Tahoma"/>
              </a:rPr>
              <a:t>помощник</a:t>
            </a:r>
            <a:r>
              <a:rPr sz="1000" spc="-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000" spc="20" dirty="0">
                <a:solidFill>
                  <a:srgbClr val="888888"/>
                </a:solidFill>
                <a:latin typeface="Tahoma"/>
                <a:cs typeface="Tahoma"/>
              </a:rPr>
              <a:t>родителя</a:t>
            </a:r>
            <a:r>
              <a:rPr sz="1000" spc="140" dirty="0">
                <a:solidFill>
                  <a:srgbClr val="888888"/>
                </a:solidFill>
                <a:latin typeface="Tahoma"/>
                <a:cs typeface="Tahoma"/>
              </a:rPr>
              <a:t>  </a:t>
            </a:r>
            <a:r>
              <a:rPr sz="1000" spc="-10" dirty="0">
                <a:solidFill>
                  <a:srgbClr val="45B700"/>
                </a:solidFill>
                <a:latin typeface="Tahoma"/>
                <a:cs typeface="Tahoma"/>
              </a:rPr>
              <a:t>parent.edu.ru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172" y="913272"/>
            <a:ext cx="36493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b="0" spc="85" dirty="0">
                <a:solidFill>
                  <a:srgbClr val="000000"/>
                </a:solidFill>
                <a:latin typeface="Tahoma"/>
                <a:cs typeface="Tahoma"/>
              </a:rPr>
              <a:t>Подбор</a:t>
            </a:r>
            <a:r>
              <a:rPr sz="1600" b="0" spc="-7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Tahoma"/>
                <a:cs typeface="Tahoma"/>
              </a:rPr>
              <a:t>программ</a:t>
            </a:r>
            <a:r>
              <a:rPr sz="1600" b="0" spc="-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50" dirty="0">
                <a:solidFill>
                  <a:srgbClr val="000000"/>
                </a:solidFill>
                <a:latin typeface="Tahoma"/>
                <a:cs typeface="Tahoma"/>
              </a:rPr>
              <a:t>дополнительного </a:t>
            </a:r>
            <a:r>
              <a:rPr sz="1600" b="0" spc="75" dirty="0">
                <a:solidFill>
                  <a:srgbClr val="000000"/>
                </a:solidFill>
                <a:latin typeface="Tahoma"/>
                <a:cs typeface="Tahoma"/>
              </a:rPr>
              <a:t>образования</a:t>
            </a:r>
            <a:r>
              <a:rPr sz="1600" b="0" spc="-9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70" dirty="0">
                <a:solidFill>
                  <a:srgbClr val="000000"/>
                </a:solidFill>
                <a:latin typeface="Tahoma"/>
                <a:cs typeface="Tahoma"/>
              </a:rPr>
              <a:t>и</a:t>
            </a:r>
            <a:r>
              <a:rPr sz="1600" b="0" spc="-9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65" dirty="0">
                <a:solidFill>
                  <a:srgbClr val="000000"/>
                </a:solidFill>
                <a:latin typeface="Tahoma"/>
                <a:cs typeface="Tahoma"/>
              </a:rPr>
              <a:t>профессионального </a:t>
            </a:r>
            <a:r>
              <a:rPr sz="1600" b="0" spc="60" dirty="0">
                <a:solidFill>
                  <a:srgbClr val="000000"/>
                </a:solidFill>
                <a:latin typeface="Tahoma"/>
                <a:cs typeface="Tahoma"/>
              </a:rPr>
              <a:t>обучения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998" y="346535"/>
            <a:ext cx="1687830" cy="28321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69850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550"/>
              </a:spcBef>
            </a:pPr>
            <a:r>
              <a:rPr sz="900" spc="20" dirty="0">
                <a:latin typeface="Tahoma"/>
                <a:cs typeface="Tahoma"/>
              </a:rPr>
              <a:t>Сценарий</a:t>
            </a:r>
            <a:r>
              <a:rPr sz="900" spc="14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использования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855" y="1899065"/>
            <a:ext cx="3224530" cy="202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7990">
              <a:lnSpc>
                <a:spcPct val="114999"/>
              </a:lnSpc>
              <a:spcBef>
                <a:spcPts val="100"/>
              </a:spcBef>
            </a:pPr>
            <a:r>
              <a:rPr sz="1000" spc="65" dirty="0">
                <a:latin typeface="Tahoma"/>
                <a:cs typeface="Tahoma"/>
              </a:rPr>
              <a:t>Поиск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и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фильтрация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55" dirty="0">
                <a:latin typeface="Tahoma"/>
                <a:cs typeface="Tahoma"/>
              </a:rPr>
              <a:t>программ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по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заданным </a:t>
            </a:r>
            <a:r>
              <a:rPr sz="1000" spc="40" dirty="0">
                <a:latin typeface="Tahoma"/>
                <a:cs typeface="Tahoma"/>
              </a:rPr>
              <a:t>критериям</a:t>
            </a:r>
            <a:endParaRPr sz="1000">
              <a:latin typeface="Tahoma"/>
              <a:cs typeface="Tahoma"/>
            </a:endParaRPr>
          </a:p>
          <a:p>
            <a:pPr marL="12700" marR="66675">
              <a:lnSpc>
                <a:spcPct val="114999"/>
              </a:lnSpc>
              <a:spcBef>
                <a:spcPts val="1105"/>
              </a:spcBef>
            </a:pPr>
            <a:r>
              <a:rPr sz="1000" spc="30" dirty="0">
                <a:latin typeface="Tahoma"/>
                <a:cs typeface="Tahoma"/>
              </a:rPr>
              <a:t>Ознакомление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с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50" dirty="0">
                <a:latin typeface="Tahoma"/>
                <a:cs typeface="Tahoma"/>
              </a:rPr>
              <a:t>описанием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программы,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60" dirty="0">
                <a:latin typeface="Tahoma"/>
                <a:cs typeface="Tahoma"/>
              </a:rPr>
              <a:t>местом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и </a:t>
            </a:r>
            <a:r>
              <a:rPr sz="1000" spc="55" dirty="0">
                <a:latin typeface="Tahoma"/>
                <a:cs typeface="Tahoma"/>
              </a:rPr>
              <a:t>временем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проведения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занятий,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а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также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с </a:t>
            </a:r>
            <a:r>
              <a:rPr sz="1000" spc="30" dirty="0">
                <a:latin typeface="Tahoma"/>
                <a:cs typeface="Tahoma"/>
              </a:rPr>
              <a:t>дополнительной</a:t>
            </a:r>
            <a:r>
              <a:rPr sz="1000" spc="50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информацией</a:t>
            </a:r>
            <a:r>
              <a:rPr sz="1000" spc="55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от</a:t>
            </a:r>
            <a:r>
              <a:rPr sz="1000" spc="5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организатора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spcBef>
                <a:spcPts val="1105"/>
              </a:spcBef>
            </a:pPr>
            <a:r>
              <a:rPr sz="1000" spc="50" dirty="0">
                <a:latin typeface="Tahoma"/>
                <a:cs typeface="Tahoma"/>
              </a:rPr>
              <a:t>Сохранения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55" dirty="0">
                <a:latin typeface="Tahoma"/>
                <a:cs typeface="Tahoma"/>
              </a:rPr>
              <a:t>программы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в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55" dirty="0">
                <a:latin typeface="Tahoma"/>
                <a:cs typeface="Tahoma"/>
              </a:rPr>
              <a:t>списке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«Избранное»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для </a:t>
            </a:r>
            <a:r>
              <a:rPr sz="1000" spc="50" dirty="0">
                <a:latin typeface="Tahoma"/>
                <a:cs typeface="Tahoma"/>
              </a:rPr>
              <a:t>быстрого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50" dirty="0">
                <a:latin typeface="Tahoma"/>
                <a:cs typeface="Tahoma"/>
              </a:rPr>
              <a:t>поиска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и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последующего</a:t>
            </a:r>
            <a:r>
              <a:rPr sz="1000" spc="-10" dirty="0">
                <a:latin typeface="Tahoma"/>
                <a:cs typeface="Tahoma"/>
              </a:rPr>
              <a:t> использования</a:t>
            </a:r>
            <a:endParaRPr sz="1000">
              <a:latin typeface="Tahoma"/>
              <a:cs typeface="Tahoma"/>
            </a:endParaRPr>
          </a:p>
          <a:p>
            <a:pPr marL="12700" marR="356235">
              <a:lnSpc>
                <a:spcPct val="114999"/>
              </a:lnSpc>
              <a:spcBef>
                <a:spcPts val="1105"/>
              </a:spcBef>
            </a:pPr>
            <a:r>
              <a:rPr sz="1000" spc="45" dirty="0">
                <a:latin typeface="Tahoma"/>
                <a:cs typeface="Tahoma"/>
              </a:rPr>
              <a:t>Переход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по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50" dirty="0">
                <a:latin typeface="Tahoma"/>
                <a:cs typeface="Tahoma"/>
              </a:rPr>
              <a:t>ссылке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на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сайт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организатора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для </a:t>
            </a:r>
            <a:r>
              <a:rPr sz="1000" spc="50" dirty="0">
                <a:latin typeface="Tahoma"/>
                <a:cs typeface="Tahoma"/>
              </a:rPr>
              <a:t>записи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на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обучение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68962" y="373224"/>
            <a:ext cx="4177029" cy="4770755"/>
            <a:chOff x="4568962" y="373224"/>
            <a:chExt cx="4177029" cy="4770755"/>
          </a:xfrm>
        </p:grpSpPr>
        <p:sp>
          <p:nvSpPr>
            <p:cNvPr id="6" name="object 6"/>
            <p:cNvSpPr/>
            <p:nvPr/>
          </p:nvSpPr>
          <p:spPr>
            <a:xfrm>
              <a:off x="4568962" y="373224"/>
              <a:ext cx="4177029" cy="4410710"/>
            </a:xfrm>
            <a:custGeom>
              <a:avLst/>
              <a:gdLst/>
              <a:ahLst/>
              <a:cxnLst/>
              <a:rect l="l" t="t" r="r" b="b"/>
              <a:pathLst>
                <a:path w="4177029" h="4410710">
                  <a:moveTo>
                    <a:pt x="4176899" y="4410299"/>
                  </a:moveTo>
                  <a:lnTo>
                    <a:pt x="0" y="4410299"/>
                  </a:lnTo>
                  <a:lnTo>
                    <a:pt x="0" y="0"/>
                  </a:lnTo>
                  <a:lnTo>
                    <a:pt x="4176899" y="0"/>
                  </a:lnTo>
                  <a:lnTo>
                    <a:pt x="4176899" y="4410299"/>
                  </a:lnTo>
                  <a:close/>
                </a:path>
              </a:pathLst>
            </a:custGeom>
            <a:solidFill>
              <a:srgbClr val="45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0457" y="638118"/>
              <a:ext cx="3672002" cy="450538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50544" y="4636172"/>
            <a:ext cx="3124835" cy="1778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60" dirty="0">
                <a:solidFill>
                  <a:srgbClr val="888888"/>
                </a:solidFill>
                <a:latin typeface="Tahoma"/>
                <a:cs typeface="Tahoma"/>
              </a:rPr>
              <a:t>09</a:t>
            </a:r>
            <a:r>
              <a:rPr sz="1000" spc="300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000" spc="20" dirty="0">
                <a:solidFill>
                  <a:srgbClr val="888888"/>
                </a:solidFill>
                <a:latin typeface="Tahoma"/>
                <a:cs typeface="Tahoma"/>
              </a:rPr>
              <a:t>Цифровой</a:t>
            </a:r>
            <a:r>
              <a:rPr sz="1000" spc="-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000" spc="50" dirty="0">
                <a:solidFill>
                  <a:srgbClr val="888888"/>
                </a:solidFill>
                <a:latin typeface="Tahoma"/>
                <a:cs typeface="Tahoma"/>
              </a:rPr>
              <a:t>помощник</a:t>
            </a:r>
            <a:r>
              <a:rPr sz="1000" spc="-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000" spc="20" dirty="0">
                <a:solidFill>
                  <a:srgbClr val="888888"/>
                </a:solidFill>
                <a:latin typeface="Tahoma"/>
                <a:cs typeface="Tahoma"/>
              </a:rPr>
              <a:t>родителя</a:t>
            </a:r>
            <a:r>
              <a:rPr sz="1000" spc="140" dirty="0">
                <a:solidFill>
                  <a:srgbClr val="888888"/>
                </a:solidFill>
                <a:latin typeface="Tahoma"/>
                <a:cs typeface="Tahoma"/>
              </a:rPr>
              <a:t>  </a:t>
            </a:r>
            <a:r>
              <a:rPr sz="1000" spc="-10" dirty="0">
                <a:solidFill>
                  <a:srgbClr val="45B700"/>
                </a:solidFill>
                <a:latin typeface="Tahoma"/>
                <a:cs typeface="Tahoma"/>
              </a:rPr>
              <a:t>parent.edu.ru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5B7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773</Words>
  <Application>Microsoft Office PowerPoint</Application>
  <PresentationFormat>Экран (16:9)</PresentationFormat>
  <Paragraphs>149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ЦИФРОВОЙ ПОМОЩНИК РОДИТЕЛЯ</vt:lpstr>
      <vt:lpstr>Национальные цели развития Российской Федерации</vt:lpstr>
      <vt:lpstr>Федеральный проект «Цифровая образовательная среда»</vt:lpstr>
      <vt:lpstr>Архитектура ЦОС</vt:lpstr>
      <vt:lpstr>Предпосылки создания</vt:lpstr>
      <vt:lpstr>Цель</vt:lpstr>
      <vt:lpstr>Основные возможности</vt:lpstr>
      <vt:lpstr>Диагностика способностей и навыков ребенка в различных областях</vt:lpstr>
      <vt:lpstr>Подбор программ дополнительного образования и профессионального обучения</vt:lpstr>
      <vt:lpstr>Поиск образовательных мероприятий</vt:lpstr>
      <vt:lpstr>Подбор верифицированного образовательного контента для дополнительного изучения</vt:lpstr>
      <vt:lpstr>Презентация PowerPoint</vt:lpstr>
      <vt:lpstr>Планы по развитию в</vt:lpstr>
      <vt:lpstr>Дополнительная информация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ЦИФРОВОЙ ПОМОЩНИК РОДИТЕЛЯ</dc:title>
  <cp:lastModifiedBy>Анастасия</cp:lastModifiedBy>
  <cp:revision>1</cp:revision>
  <dcterms:created xsi:type="dcterms:W3CDTF">2024-12-04T17:07:53Z</dcterms:created>
  <dcterms:modified xsi:type="dcterms:W3CDTF">2024-12-04T17:26:00Z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